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1"/>
    <p:sldMasterId id="2147483738" r:id="rId2"/>
  </p:sldMasterIdLst>
  <p:notesMasterIdLst>
    <p:notesMasterId r:id="rId53"/>
  </p:notesMasterIdLst>
  <p:handoutMasterIdLst>
    <p:handoutMasterId r:id="rId54"/>
  </p:handoutMasterIdLst>
  <p:sldIdLst>
    <p:sldId id="256" r:id="rId3"/>
    <p:sldId id="759" r:id="rId4"/>
    <p:sldId id="762" r:id="rId5"/>
    <p:sldId id="263" r:id="rId6"/>
    <p:sldId id="265" r:id="rId7"/>
    <p:sldId id="761" r:id="rId8"/>
    <p:sldId id="569" r:id="rId9"/>
    <p:sldId id="777" r:id="rId10"/>
    <p:sldId id="570" r:id="rId11"/>
    <p:sldId id="572" r:id="rId12"/>
    <p:sldId id="573" r:id="rId13"/>
    <p:sldId id="778" r:id="rId14"/>
    <p:sldId id="690" r:id="rId15"/>
    <p:sldId id="694" r:id="rId16"/>
    <p:sldId id="779" r:id="rId17"/>
    <p:sldId id="2210" r:id="rId18"/>
    <p:sldId id="701" r:id="rId19"/>
    <p:sldId id="702" r:id="rId20"/>
    <p:sldId id="577" r:id="rId21"/>
    <p:sldId id="2214" r:id="rId22"/>
    <p:sldId id="2215" r:id="rId23"/>
    <p:sldId id="704" r:id="rId24"/>
    <p:sldId id="710" r:id="rId25"/>
    <p:sldId id="548" r:id="rId26"/>
    <p:sldId id="705" r:id="rId27"/>
    <p:sldId id="550" r:id="rId28"/>
    <p:sldId id="551" r:id="rId29"/>
    <p:sldId id="2216" r:id="rId30"/>
    <p:sldId id="711" r:id="rId31"/>
    <p:sldId id="552" r:id="rId32"/>
    <p:sldId id="2212" r:id="rId33"/>
    <p:sldId id="2213" r:id="rId34"/>
    <p:sldId id="567" r:id="rId35"/>
    <p:sldId id="333" r:id="rId36"/>
    <p:sldId id="334" r:id="rId37"/>
    <p:sldId id="336" r:id="rId38"/>
    <p:sldId id="322" r:id="rId39"/>
    <p:sldId id="335" r:id="rId40"/>
    <p:sldId id="323" r:id="rId41"/>
    <p:sldId id="324" r:id="rId42"/>
    <p:sldId id="319" r:id="rId43"/>
    <p:sldId id="325" r:id="rId44"/>
    <p:sldId id="326" r:id="rId45"/>
    <p:sldId id="328" r:id="rId46"/>
    <p:sldId id="329" r:id="rId47"/>
    <p:sldId id="330" r:id="rId48"/>
    <p:sldId id="337" r:id="rId49"/>
    <p:sldId id="338" r:id="rId50"/>
    <p:sldId id="339" r:id="rId51"/>
    <p:sldId id="357" r:id="rId52"/>
  </p:sldIdLst>
  <p:sldSz cx="12192000" cy="6858000"/>
  <p:notesSz cx="9928225" cy="6797675"/>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0" userDrawn="1">
          <p15:clr>
            <a:srgbClr val="A4A3A4"/>
          </p15:clr>
        </p15:guide>
        <p15:guide id="2" orient="horz" pos="2592" userDrawn="1">
          <p15:clr>
            <a:srgbClr val="A4A3A4"/>
          </p15:clr>
        </p15:guide>
        <p15:guide id="3" orient="horz" pos="1824" userDrawn="1">
          <p15:clr>
            <a:srgbClr val="A4A3A4"/>
          </p15:clr>
        </p15:guide>
        <p15:guide id="4" pos="3840" userDrawn="1">
          <p15:clr>
            <a:srgbClr val="A4A3A4"/>
          </p15:clr>
        </p15:guide>
        <p15:guide id="5" pos="1856" userDrawn="1">
          <p15:clr>
            <a:srgbClr val="A4A3A4"/>
          </p15:clr>
        </p15:guide>
        <p15:guide id="6" pos="5312" userDrawn="1">
          <p15:clr>
            <a:srgbClr val="A4A3A4"/>
          </p15:clr>
        </p15:guide>
        <p15:guide id="7" pos="3712" userDrawn="1">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0000"/>
    <a:srgbClr val="F4FAAB"/>
    <a:srgbClr val="0000CC"/>
    <a:srgbClr val="0F4191"/>
    <a:srgbClr val="DAFDA7"/>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93237" autoAdjust="0"/>
  </p:normalViewPr>
  <p:slideViewPr>
    <p:cSldViewPr>
      <p:cViewPr varScale="1">
        <p:scale>
          <a:sx n="75" d="100"/>
          <a:sy n="75" d="100"/>
        </p:scale>
        <p:origin x="66" y="3840"/>
      </p:cViewPr>
      <p:guideLst>
        <p:guide orient="horz" pos="3600"/>
        <p:guide orient="horz" pos="2592"/>
        <p:guide orient="horz" pos="1824"/>
        <p:guide pos="3840"/>
        <p:guide pos="1856"/>
        <p:guide pos="5312"/>
        <p:guide pos="3712"/>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468" y="840"/>
      </p:cViewPr>
      <p:guideLst>
        <p:guide orient="horz" pos="2141"/>
        <p:guide pos="312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4302232" cy="339884"/>
          </a:xfrm>
          <a:prstGeom prst="rect">
            <a:avLst/>
          </a:prstGeom>
        </p:spPr>
        <p:txBody>
          <a:bodyPr vert="horz" lIns="91692" tIns="45846" rIns="91692" bIns="45846" rtlCol="0"/>
          <a:lstStyle>
            <a:lvl1pPr algn="l">
              <a:defRPr sz="1200"/>
            </a:lvl1pPr>
          </a:lstStyle>
          <a:p>
            <a:endParaRPr lang="ko-KR" altLang="en-US"/>
          </a:p>
        </p:txBody>
      </p:sp>
      <p:sp>
        <p:nvSpPr>
          <p:cNvPr id="3" name="날짜 개체 틀 2"/>
          <p:cNvSpPr>
            <a:spLocks noGrp="1"/>
          </p:cNvSpPr>
          <p:nvPr>
            <p:ph type="dt" sz="quarter" idx="1"/>
          </p:nvPr>
        </p:nvSpPr>
        <p:spPr>
          <a:xfrm>
            <a:off x="5623697" y="1"/>
            <a:ext cx="4302232" cy="339884"/>
          </a:xfrm>
          <a:prstGeom prst="rect">
            <a:avLst/>
          </a:prstGeom>
        </p:spPr>
        <p:txBody>
          <a:bodyPr vert="horz" lIns="91692" tIns="45846" rIns="91692" bIns="45846" rtlCol="0"/>
          <a:lstStyle>
            <a:lvl1pPr algn="r">
              <a:defRPr sz="1200"/>
            </a:lvl1pPr>
          </a:lstStyle>
          <a:p>
            <a:fld id="{20566D1B-0D1C-42D9-9914-2174036F284F}" type="datetimeFigureOut">
              <a:rPr lang="ko-KR" altLang="en-US" smtClean="0"/>
              <a:pPr/>
              <a:t>2025-10-01</a:t>
            </a:fld>
            <a:endParaRPr lang="ko-KR" altLang="en-US"/>
          </a:p>
        </p:txBody>
      </p:sp>
      <p:sp>
        <p:nvSpPr>
          <p:cNvPr id="4" name="바닥글 개체 틀 3"/>
          <p:cNvSpPr>
            <a:spLocks noGrp="1"/>
          </p:cNvSpPr>
          <p:nvPr>
            <p:ph type="ftr" sz="quarter" idx="2"/>
          </p:nvPr>
        </p:nvSpPr>
        <p:spPr>
          <a:xfrm>
            <a:off x="0" y="6456613"/>
            <a:ext cx="4302232" cy="339884"/>
          </a:xfrm>
          <a:prstGeom prst="rect">
            <a:avLst/>
          </a:prstGeom>
        </p:spPr>
        <p:txBody>
          <a:bodyPr vert="horz" lIns="91692" tIns="45846" rIns="91692" bIns="45846"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7" y="6456613"/>
            <a:ext cx="4302232" cy="339884"/>
          </a:xfrm>
          <a:prstGeom prst="rect">
            <a:avLst/>
          </a:prstGeom>
        </p:spPr>
        <p:txBody>
          <a:bodyPr vert="horz" lIns="91692" tIns="45846" rIns="91692" bIns="45846" rtlCol="0" anchor="b"/>
          <a:lstStyle>
            <a:lvl1pPr algn="r">
              <a:defRPr sz="1200"/>
            </a:lvl1pPr>
          </a:lstStyle>
          <a:p>
            <a:fld id="{76A72F3A-EA42-4A96-9A55-9403BE5157D5}" type="slidenum">
              <a:rPr lang="ko-KR" altLang="en-US" smtClean="0"/>
              <a:pPr/>
              <a:t>‹#›</a:t>
            </a:fld>
            <a:endParaRPr lang="ko-KR" altLang="en-US"/>
          </a:p>
        </p:txBody>
      </p:sp>
    </p:spTree>
    <p:extLst>
      <p:ext uri="{BB962C8B-B14F-4D97-AF65-F5344CB8AC3E}">
        <p14:creationId xmlns:p14="http://schemas.microsoft.com/office/powerpoint/2010/main" val="29962751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2" cy="339884"/>
          </a:xfrm>
          <a:prstGeom prst="rect">
            <a:avLst/>
          </a:prstGeom>
        </p:spPr>
        <p:txBody>
          <a:bodyPr vert="horz" lIns="91692" tIns="45846" rIns="91692" bIns="45846" rtlCol="0"/>
          <a:lstStyle>
            <a:lvl1pPr algn="l" latinLnBrk="1">
              <a:defRPr lang="ko-KR" sz="1200"/>
            </a:lvl1pPr>
          </a:lstStyle>
          <a:p>
            <a:endParaRPr lang="ko-KR"/>
          </a:p>
        </p:txBody>
      </p:sp>
      <p:sp>
        <p:nvSpPr>
          <p:cNvPr id="3" name="Date Placeholder 2"/>
          <p:cNvSpPr>
            <a:spLocks noGrp="1"/>
          </p:cNvSpPr>
          <p:nvPr>
            <p:ph type="dt" idx="1"/>
          </p:nvPr>
        </p:nvSpPr>
        <p:spPr>
          <a:xfrm>
            <a:off x="5623697" y="1"/>
            <a:ext cx="4302232" cy="339884"/>
          </a:xfrm>
          <a:prstGeom prst="rect">
            <a:avLst/>
          </a:prstGeom>
        </p:spPr>
        <p:txBody>
          <a:bodyPr vert="horz" lIns="91692" tIns="45846" rIns="91692" bIns="45846" rtlCol="0"/>
          <a:lstStyle>
            <a:lvl1pPr algn="r" latinLnBrk="1">
              <a:defRPr lang="ko-KR" sz="1200"/>
            </a:lvl1pPr>
          </a:lstStyle>
          <a:p>
            <a:fld id="{2447E72A-D913-4DC2-9E0A-E520CE8FCC86}" type="datetimeFigureOut">
              <a:rPr lang="ko-KR" altLang="en-US"/>
              <a:pPr/>
              <a:t>2025-10-01</a:t>
            </a:fld>
            <a:endParaRPr lang="ko-KR"/>
          </a:p>
        </p:txBody>
      </p:sp>
      <p:sp>
        <p:nvSpPr>
          <p:cNvPr id="4" name="Slide Image Placeholder 3"/>
          <p:cNvSpPr>
            <a:spLocks noGrp="1" noRot="1" noChangeAspect="1"/>
          </p:cNvSpPr>
          <p:nvPr>
            <p:ph type="sldImg" idx="2"/>
          </p:nvPr>
        </p:nvSpPr>
        <p:spPr>
          <a:xfrm>
            <a:off x="2700338" y="511175"/>
            <a:ext cx="4527550" cy="2547938"/>
          </a:xfrm>
          <a:prstGeom prst="rect">
            <a:avLst/>
          </a:prstGeom>
          <a:noFill/>
          <a:ln w="12700">
            <a:solidFill>
              <a:prstClr val="black"/>
            </a:solidFill>
          </a:ln>
        </p:spPr>
        <p:txBody>
          <a:bodyPr vert="horz" lIns="91692" tIns="45846" rIns="91692" bIns="45846" rtlCol="0" anchor="ctr"/>
          <a:lstStyle/>
          <a:p>
            <a:endParaRPr lang="ko-KR"/>
          </a:p>
        </p:txBody>
      </p:sp>
      <p:sp>
        <p:nvSpPr>
          <p:cNvPr id="5" name="Notes Placeholder 4"/>
          <p:cNvSpPr>
            <a:spLocks noGrp="1"/>
          </p:cNvSpPr>
          <p:nvPr>
            <p:ph type="body" sz="quarter" idx="3"/>
          </p:nvPr>
        </p:nvSpPr>
        <p:spPr>
          <a:xfrm>
            <a:off x="992823" y="3228897"/>
            <a:ext cx="7942580" cy="3058953"/>
          </a:xfrm>
          <a:prstGeom prst="rect">
            <a:avLst/>
          </a:prstGeom>
        </p:spPr>
        <p:txBody>
          <a:bodyPr vert="horz" lIns="91692" tIns="45846" rIns="91692" bIns="45846" rtlCol="0">
            <a:normAutofit/>
          </a:bodyPr>
          <a:lstStyle/>
          <a:p>
            <a:pPr lvl="0"/>
            <a:r>
              <a:rPr lang="ko-KR"/>
              <a:t>마스터 텍스트 스타일을 편집합니다</a:t>
            </a:r>
          </a:p>
          <a:p>
            <a:pPr lvl="1"/>
            <a:r>
              <a:rPr lang="ko-KR"/>
              <a:t>둘째 수준</a:t>
            </a:r>
          </a:p>
          <a:p>
            <a:pPr lvl="2"/>
            <a:r>
              <a:rPr lang="ko-KR"/>
              <a:t>셋째 수준</a:t>
            </a:r>
          </a:p>
          <a:p>
            <a:pPr lvl="3"/>
            <a:r>
              <a:rPr lang="ko-KR"/>
              <a:t>넷째 수준</a:t>
            </a:r>
          </a:p>
          <a:p>
            <a:pPr lvl="4"/>
            <a:r>
              <a:rPr lang="ko-KR"/>
              <a:t>다섯째 수준</a:t>
            </a:r>
          </a:p>
        </p:txBody>
      </p:sp>
      <p:sp>
        <p:nvSpPr>
          <p:cNvPr id="6" name="Footer Placeholder 5"/>
          <p:cNvSpPr>
            <a:spLocks noGrp="1"/>
          </p:cNvSpPr>
          <p:nvPr>
            <p:ph type="ftr" sz="quarter" idx="4"/>
          </p:nvPr>
        </p:nvSpPr>
        <p:spPr>
          <a:xfrm>
            <a:off x="0" y="6456613"/>
            <a:ext cx="4302232" cy="339884"/>
          </a:xfrm>
          <a:prstGeom prst="rect">
            <a:avLst/>
          </a:prstGeom>
        </p:spPr>
        <p:txBody>
          <a:bodyPr vert="horz" lIns="91692" tIns="45846" rIns="91692" bIns="45846" rtlCol="0" anchor="b"/>
          <a:lstStyle>
            <a:lvl1pPr algn="l" latinLnBrk="1">
              <a:defRPr lang="ko-KR" sz="1200"/>
            </a:lvl1pPr>
          </a:lstStyle>
          <a:p>
            <a:endParaRPr lang="ko-KR"/>
          </a:p>
        </p:txBody>
      </p:sp>
      <p:sp>
        <p:nvSpPr>
          <p:cNvPr id="7" name="Slide Number Placeholder 6"/>
          <p:cNvSpPr>
            <a:spLocks noGrp="1"/>
          </p:cNvSpPr>
          <p:nvPr>
            <p:ph type="sldNum" sz="quarter" idx="5"/>
          </p:nvPr>
        </p:nvSpPr>
        <p:spPr>
          <a:xfrm>
            <a:off x="5623697" y="6456613"/>
            <a:ext cx="4302232" cy="339884"/>
          </a:xfrm>
          <a:prstGeom prst="rect">
            <a:avLst/>
          </a:prstGeom>
        </p:spPr>
        <p:txBody>
          <a:bodyPr vert="horz" lIns="91692" tIns="45846" rIns="91692" bIns="45846" rtlCol="0" anchor="b"/>
          <a:lstStyle>
            <a:lvl1pPr algn="r" latinLnBrk="1">
              <a:defRPr lang="ko-KR" sz="1200"/>
            </a:lvl1pPr>
          </a:lstStyle>
          <a:p>
            <a:fld id="{A5D78FC6-CE17-4259-A63C-DDFC12E048FC}" type="slidenum">
              <a:rPr/>
              <a:pPr/>
              <a:t>‹#›</a:t>
            </a:fld>
            <a:endParaRPr lang="ko-KR"/>
          </a:p>
        </p:txBody>
      </p:sp>
    </p:spTree>
    <p:extLst>
      <p:ext uri="{BB962C8B-B14F-4D97-AF65-F5344CB8AC3E}">
        <p14:creationId xmlns:p14="http://schemas.microsoft.com/office/powerpoint/2010/main" val="4056860721"/>
      </p:ext>
    </p:extLst>
  </p:cSld>
  <p:clrMap bg1="lt1" tx1="dk1" bg2="lt2" tx2="dk2" accent1="accent1" accent2="accent2" accent3="accent3" accent4="accent4" accent5="accent5" accent6="accent6" hlink="hlink" folHlink="folHlink"/>
  <p:hf hdr="0" ftr="0" dt="0"/>
  <p:notesStyle>
    <a:lvl1pPr marL="0" algn="l" rtl="0" latinLnBrk="1">
      <a:defRPr lang="ko-KR" sz="1200" kern="1200">
        <a:solidFill>
          <a:schemeClr val="tx1"/>
        </a:solidFill>
        <a:latin typeface="+mn-lt"/>
        <a:ea typeface="+mn-ea"/>
        <a:cs typeface="+mn-cs"/>
      </a:defRPr>
    </a:lvl1pPr>
    <a:lvl2pPr marL="457200" algn="l" rtl="0">
      <a:defRPr lang="ko-KR" sz="1200" kern="1200">
        <a:solidFill>
          <a:schemeClr val="tx1"/>
        </a:solidFill>
        <a:latin typeface="+mn-lt"/>
        <a:ea typeface="+mn-ea"/>
        <a:cs typeface="+mn-cs"/>
      </a:defRPr>
    </a:lvl2pPr>
    <a:lvl3pPr marL="914400" algn="l" rtl="0">
      <a:defRPr lang="ko-KR" sz="1200" kern="1200">
        <a:solidFill>
          <a:schemeClr val="tx1"/>
        </a:solidFill>
        <a:latin typeface="+mn-lt"/>
        <a:ea typeface="+mn-ea"/>
        <a:cs typeface="+mn-cs"/>
      </a:defRPr>
    </a:lvl3pPr>
    <a:lvl4pPr marL="1371600" algn="l" rtl="0">
      <a:defRPr lang="ko-KR" sz="1200" kern="1200">
        <a:solidFill>
          <a:schemeClr val="tx1"/>
        </a:solidFill>
        <a:latin typeface="+mn-lt"/>
        <a:ea typeface="+mn-ea"/>
        <a:cs typeface="+mn-cs"/>
      </a:defRPr>
    </a:lvl4pPr>
    <a:lvl5pPr marL="1828800" algn="l" rtl="0">
      <a:defRPr lang="ko-KR" sz="1200" kern="1200">
        <a:solidFill>
          <a:schemeClr val="tx1"/>
        </a:solidFill>
        <a:latin typeface="+mn-lt"/>
        <a:ea typeface="+mn-ea"/>
        <a:cs typeface="+mn-cs"/>
      </a:defRPr>
    </a:lvl5pPr>
    <a:lvl6pPr marL="2286000" algn="l" rtl="0">
      <a:defRPr lang="ko-KR" sz="1200" kern="1200">
        <a:solidFill>
          <a:schemeClr val="tx1"/>
        </a:solidFill>
        <a:latin typeface="+mn-lt"/>
        <a:ea typeface="+mn-ea"/>
        <a:cs typeface="+mn-cs"/>
      </a:defRPr>
    </a:lvl6pPr>
    <a:lvl7pPr marL="2743200" algn="l" rtl="0">
      <a:defRPr lang="ko-KR" sz="1200" kern="1200">
        <a:solidFill>
          <a:schemeClr val="tx1"/>
        </a:solidFill>
        <a:latin typeface="+mn-lt"/>
        <a:ea typeface="+mn-ea"/>
        <a:cs typeface="+mn-cs"/>
      </a:defRPr>
    </a:lvl7pPr>
    <a:lvl8pPr marL="3200400" algn="l" rtl="0">
      <a:defRPr lang="ko-KR" sz="1200" kern="1200">
        <a:solidFill>
          <a:schemeClr val="tx1"/>
        </a:solidFill>
        <a:latin typeface="+mn-lt"/>
        <a:ea typeface="+mn-ea"/>
        <a:cs typeface="+mn-cs"/>
      </a:defRPr>
    </a:lvl8pPr>
    <a:lvl9pPr marL="3657600" algn="l" rtl="0">
      <a:defRPr lang="ko-K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0338" y="511175"/>
            <a:ext cx="4527550" cy="2547938"/>
          </a:xfrm>
        </p:spPr>
      </p:sp>
      <p:sp>
        <p:nvSpPr>
          <p:cNvPr id="3" name="Notes Placeholder 2"/>
          <p:cNvSpPr>
            <a:spLocks noGrp="1"/>
          </p:cNvSpPr>
          <p:nvPr>
            <p:ph type="body" idx="1"/>
          </p:nvPr>
        </p:nvSpPr>
        <p:spPr/>
        <p:txBody>
          <a:bodyPr>
            <a:normAutofit/>
          </a:bodyPr>
          <a:lstStyle/>
          <a:p>
            <a:endParaRPr lang="ko-KR"/>
          </a:p>
        </p:txBody>
      </p:sp>
      <p:sp>
        <p:nvSpPr>
          <p:cNvPr id="4" name="Slide Number Placeholder 3"/>
          <p:cNvSpPr>
            <a:spLocks noGrp="1"/>
          </p:cNvSpPr>
          <p:nvPr>
            <p:ph type="sldNum" sz="quarter" idx="10"/>
          </p:nvPr>
        </p:nvSpPr>
        <p:spPr/>
        <p:txBody>
          <a:bodyPr/>
          <a:lstStyle/>
          <a:p>
            <a:fld id="{A5D78FC6-CE17-4259-A63C-DDFC12E048FC}" type="slidenum">
              <a:rPr lang="en-US" altLang="ko-KR" smtClean="0"/>
              <a:pPr/>
              <a:t>1</a:t>
            </a:fld>
            <a:endParaRPr lang="ko-KR"/>
          </a:p>
        </p:txBody>
      </p:sp>
    </p:spTree>
    <p:extLst>
      <p:ext uri="{BB962C8B-B14F-4D97-AF65-F5344CB8AC3E}">
        <p14:creationId xmlns:p14="http://schemas.microsoft.com/office/powerpoint/2010/main" val="3992159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A74ACE47-B174-D748-8501-F56D9F3976BA}" type="slidenum">
              <a:rPr lang="ko-KR" altLang="en-US"/>
              <a:pPr/>
              <a:t>13</a:t>
            </a:fld>
            <a:endParaRPr lang="en-US" altLang="ko-KR"/>
          </a:p>
        </p:txBody>
      </p:sp>
      <p:sp>
        <p:nvSpPr>
          <p:cNvPr id="80899" name="Rectangle 2"/>
          <p:cNvSpPr>
            <a:spLocks noGrp="1" noRot="1" noChangeAspect="1" noChangeArrowheads="1" noTextEdit="1"/>
          </p:cNvSpPr>
          <p:nvPr>
            <p:ph type="sldImg"/>
          </p:nvPr>
        </p:nvSpPr>
        <p:spPr>
          <a:xfrm>
            <a:off x="144463" y="642938"/>
            <a:ext cx="6837362" cy="3846512"/>
          </a:xfrm>
          <a:ln/>
        </p:spPr>
      </p:sp>
      <p:sp>
        <p:nvSpPr>
          <p:cNvPr id="80900"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ko-KR" altLang="en-US" dirty="0">
              <a:latin typeface="굴림" charset="-127"/>
              <a:ea typeface="굴림" charset="-127"/>
            </a:endParaRPr>
          </a:p>
        </p:txBody>
      </p:sp>
    </p:spTree>
    <p:extLst>
      <p:ext uri="{BB962C8B-B14F-4D97-AF65-F5344CB8AC3E}">
        <p14:creationId xmlns:p14="http://schemas.microsoft.com/office/powerpoint/2010/main" val="81468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DA3B16AB-C295-3041-99EE-6763B8101BA6}" type="slidenum">
              <a:rPr lang="ko-KR" altLang="en-US"/>
              <a:pPr/>
              <a:t>14</a:t>
            </a:fld>
            <a:endParaRPr lang="en-US" altLang="ko-KR"/>
          </a:p>
        </p:txBody>
      </p:sp>
      <p:sp>
        <p:nvSpPr>
          <p:cNvPr id="84995" name="Rectangle 2"/>
          <p:cNvSpPr>
            <a:spLocks noGrp="1" noRot="1" noChangeAspect="1" noChangeArrowheads="1" noTextEdit="1"/>
          </p:cNvSpPr>
          <p:nvPr>
            <p:ph type="sldImg"/>
          </p:nvPr>
        </p:nvSpPr>
        <p:spPr>
          <a:xfrm>
            <a:off x="144463" y="642938"/>
            <a:ext cx="6837362" cy="3846512"/>
          </a:xfrm>
          <a:ln/>
        </p:spPr>
      </p:sp>
      <p:sp>
        <p:nvSpPr>
          <p:cNvPr id="84996"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47003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15</a:t>
            </a:fld>
            <a:endParaRPr lang="ko-KR" altLang="en-US"/>
          </a:p>
        </p:txBody>
      </p:sp>
    </p:spTree>
    <p:extLst>
      <p:ext uri="{BB962C8B-B14F-4D97-AF65-F5344CB8AC3E}">
        <p14:creationId xmlns:p14="http://schemas.microsoft.com/office/powerpoint/2010/main" val="2819678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028B0B6F-D29B-2E45-97F5-46F4AB66CD29}" type="slidenum">
              <a:rPr lang="ko-KR" altLang="en-US"/>
              <a:pPr/>
              <a:t>17</a:t>
            </a:fld>
            <a:endParaRPr lang="en-US" altLang="ko-KR"/>
          </a:p>
        </p:txBody>
      </p:sp>
      <p:sp>
        <p:nvSpPr>
          <p:cNvPr id="90115" name="Rectangle 2"/>
          <p:cNvSpPr>
            <a:spLocks noGrp="1" noRot="1" noChangeAspect="1" noChangeArrowheads="1" noTextEdit="1"/>
          </p:cNvSpPr>
          <p:nvPr>
            <p:ph type="sldImg"/>
          </p:nvPr>
        </p:nvSpPr>
        <p:spPr>
          <a:xfrm>
            <a:off x="144463" y="642938"/>
            <a:ext cx="6837362" cy="3846512"/>
          </a:xfrm>
          <a:ln/>
        </p:spPr>
      </p:sp>
      <p:sp>
        <p:nvSpPr>
          <p:cNvPr id="90116"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ko-KR">
              <a:latin typeface="굴림" charset="-127"/>
              <a:ea typeface="굴림" charset="-127"/>
            </a:endParaRPr>
          </a:p>
        </p:txBody>
      </p:sp>
    </p:spTree>
    <p:extLst>
      <p:ext uri="{BB962C8B-B14F-4D97-AF65-F5344CB8AC3E}">
        <p14:creationId xmlns:p14="http://schemas.microsoft.com/office/powerpoint/2010/main" val="189372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20</a:t>
            </a:fld>
            <a:endParaRPr lang="ko-KR" altLang="en-US"/>
          </a:p>
        </p:txBody>
      </p:sp>
    </p:spTree>
    <p:extLst>
      <p:ext uri="{BB962C8B-B14F-4D97-AF65-F5344CB8AC3E}">
        <p14:creationId xmlns:p14="http://schemas.microsoft.com/office/powerpoint/2010/main" val="3367399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5B1B-9048-44A7-F29F-FF1EE7DB6A6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23536A-99C2-2D72-A05F-F94BB1879F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FEDF9B-1F00-ECB6-2FDF-692C375A098E}"/>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F580B393-0DEB-FCDA-B85C-C655E5E10305}"/>
              </a:ext>
            </a:extLst>
          </p:cNvPr>
          <p:cNvSpPr>
            <a:spLocks noGrp="1"/>
          </p:cNvSpPr>
          <p:nvPr>
            <p:ph type="sldNum" sz="quarter" idx="5"/>
          </p:nvPr>
        </p:nvSpPr>
        <p:spPr/>
        <p:txBody>
          <a:bodyPr/>
          <a:lstStyle/>
          <a:p>
            <a:fld id="{A5D78FC6-CE17-4259-A63C-DDFC12E048FC}" type="slidenum">
              <a:rPr lang="en-US" altLang="ko-KR" smtClean="0"/>
              <a:pPr/>
              <a:t>21</a:t>
            </a:fld>
            <a:endParaRPr lang="ko-KR" altLang="en-US"/>
          </a:p>
        </p:txBody>
      </p:sp>
    </p:spTree>
    <p:extLst>
      <p:ext uri="{BB962C8B-B14F-4D97-AF65-F5344CB8AC3E}">
        <p14:creationId xmlns:p14="http://schemas.microsoft.com/office/powerpoint/2010/main" val="393614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4801A799-581E-7948-8E4E-FECF985441B7}" type="slidenum">
              <a:rPr lang="ko-KR" altLang="en-US"/>
              <a:pPr/>
              <a:t>24</a:t>
            </a:fld>
            <a:endParaRPr lang="en-US" altLang="ko-KR"/>
          </a:p>
        </p:txBody>
      </p:sp>
      <p:sp>
        <p:nvSpPr>
          <p:cNvPr id="92163" name="Rectangle 2"/>
          <p:cNvSpPr>
            <a:spLocks noGrp="1" noRot="1" noChangeAspect="1" noChangeArrowheads="1" noTextEdit="1"/>
          </p:cNvSpPr>
          <p:nvPr>
            <p:ph type="sldImg"/>
          </p:nvPr>
        </p:nvSpPr>
        <p:spPr>
          <a:xfrm>
            <a:off x="144463" y="642938"/>
            <a:ext cx="6837362" cy="3846512"/>
          </a:xfrm>
          <a:ln/>
        </p:spPr>
      </p:sp>
      <p:sp>
        <p:nvSpPr>
          <p:cNvPr id="92164"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146207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FFD8A293-C132-C844-B110-F631286D6ACE}" type="slidenum">
              <a:rPr lang="ko-KR" altLang="en-US"/>
              <a:pPr/>
              <a:t>25</a:t>
            </a:fld>
            <a:endParaRPr lang="en-US" altLang="ko-KR"/>
          </a:p>
        </p:txBody>
      </p:sp>
      <p:sp>
        <p:nvSpPr>
          <p:cNvPr id="93187" name="Rectangle 2"/>
          <p:cNvSpPr>
            <a:spLocks noGrp="1" noRot="1" noChangeAspect="1" noChangeArrowheads="1" noTextEdit="1"/>
          </p:cNvSpPr>
          <p:nvPr>
            <p:ph type="sldImg"/>
          </p:nvPr>
        </p:nvSpPr>
        <p:spPr>
          <a:xfrm>
            <a:off x="144463" y="642938"/>
            <a:ext cx="6837362" cy="3846512"/>
          </a:xfrm>
          <a:ln/>
        </p:spPr>
      </p:sp>
      <p:sp>
        <p:nvSpPr>
          <p:cNvPr id="93188"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dirty="0">
                <a:latin typeface="굴림" charset="-127"/>
                <a:ea typeface="굴림" charset="-127"/>
              </a:rPr>
              <a:t>Validate User </a:t>
            </a:r>
            <a:r>
              <a:rPr lang="en-US" altLang="ko-KR" dirty="0">
                <a:latin typeface="굴림" charset="-127"/>
                <a:ea typeface="굴림" charset="-127"/>
                <a:sym typeface="Wingdings" charset="2"/>
              </a:rPr>
              <a:t> Abstract Use Case</a:t>
            </a:r>
            <a:endParaRPr lang="en-US" altLang="ko-KR" dirty="0">
              <a:latin typeface="굴림" charset="-127"/>
              <a:ea typeface="굴림" charset="-127"/>
            </a:endParaRPr>
          </a:p>
        </p:txBody>
      </p:sp>
    </p:spTree>
    <p:extLst>
      <p:ext uri="{BB962C8B-B14F-4D97-AF65-F5344CB8AC3E}">
        <p14:creationId xmlns:p14="http://schemas.microsoft.com/office/powerpoint/2010/main" val="128240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2DF875E5-EC1F-5848-AD28-74DA72CA5CDC}" type="slidenum">
              <a:rPr lang="ko-KR" altLang="en-US"/>
              <a:pPr/>
              <a:t>26</a:t>
            </a:fld>
            <a:endParaRPr lang="en-US" altLang="ko-KR"/>
          </a:p>
        </p:txBody>
      </p:sp>
      <p:sp>
        <p:nvSpPr>
          <p:cNvPr id="94211" name="Rectangle 2"/>
          <p:cNvSpPr>
            <a:spLocks noGrp="1" noRot="1" noChangeAspect="1" noChangeArrowheads="1" noTextEdit="1"/>
          </p:cNvSpPr>
          <p:nvPr>
            <p:ph type="sldImg"/>
          </p:nvPr>
        </p:nvSpPr>
        <p:spPr>
          <a:xfrm>
            <a:off x="144463" y="642938"/>
            <a:ext cx="6837362" cy="3846512"/>
          </a:xfrm>
          <a:ln/>
        </p:spPr>
      </p:sp>
      <p:sp>
        <p:nvSpPr>
          <p:cNvPr id="94212"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dirty="0">
              <a:latin typeface="굴림" charset="-127"/>
              <a:ea typeface="굴림" charset="-127"/>
            </a:endParaRPr>
          </a:p>
        </p:txBody>
      </p:sp>
    </p:spTree>
    <p:extLst>
      <p:ext uri="{BB962C8B-B14F-4D97-AF65-F5344CB8AC3E}">
        <p14:creationId xmlns:p14="http://schemas.microsoft.com/office/powerpoint/2010/main" val="524449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28</a:t>
            </a:fld>
            <a:endParaRPr lang="ko-KR" altLang="en-US"/>
          </a:p>
        </p:txBody>
      </p:sp>
    </p:spTree>
    <p:extLst>
      <p:ext uri="{BB962C8B-B14F-4D97-AF65-F5344CB8AC3E}">
        <p14:creationId xmlns:p14="http://schemas.microsoft.com/office/powerpoint/2010/main" val="413216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3</a:t>
            </a:fld>
            <a:endParaRPr lang="ko-KR" altLang="en-US"/>
          </a:p>
        </p:txBody>
      </p:sp>
    </p:spTree>
    <p:extLst>
      <p:ext uri="{BB962C8B-B14F-4D97-AF65-F5344CB8AC3E}">
        <p14:creationId xmlns:p14="http://schemas.microsoft.com/office/powerpoint/2010/main" val="411647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8AFCFA67-A19C-0D41-BBAE-5A0771A92DB9}" type="slidenum">
              <a:rPr lang="ko-KR" altLang="en-US"/>
              <a:pPr/>
              <a:t>30</a:t>
            </a:fld>
            <a:endParaRPr lang="en-US" altLang="ko-KR"/>
          </a:p>
        </p:txBody>
      </p:sp>
      <p:sp>
        <p:nvSpPr>
          <p:cNvPr id="95235" name="Rectangle 2"/>
          <p:cNvSpPr>
            <a:spLocks noGrp="1" noRot="1" noChangeAspect="1" noChangeArrowheads="1" noTextEdit="1"/>
          </p:cNvSpPr>
          <p:nvPr>
            <p:ph type="sldImg"/>
          </p:nvPr>
        </p:nvSpPr>
        <p:spPr>
          <a:xfrm>
            <a:off x="144463" y="642938"/>
            <a:ext cx="6837362" cy="3846512"/>
          </a:xfrm>
          <a:ln/>
        </p:spPr>
      </p:sp>
      <p:sp>
        <p:nvSpPr>
          <p:cNvPr id="95236"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The relationship between use cases and use case instances is similar to the relationship between an object class and its object instances.</a:t>
            </a:r>
          </a:p>
        </p:txBody>
      </p:sp>
    </p:spTree>
    <p:extLst>
      <p:ext uri="{BB962C8B-B14F-4D97-AF65-F5344CB8AC3E}">
        <p14:creationId xmlns:p14="http://schemas.microsoft.com/office/powerpoint/2010/main" val="1437062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31</a:t>
            </a:fld>
            <a:endParaRPr lang="ko-KR" altLang="en-US"/>
          </a:p>
        </p:txBody>
      </p:sp>
    </p:spTree>
    <p:extLst>
      <p:ext uri="{BB962C8B-B14F-4D97-AF65-F5344CB8AC3E}">
        <p14:creationId xmlns:p14="http://schemas.microsoft.com/office/powerpoint/2010/main" val="19674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32</a:t>
            </a:fld>
            <a:endParaRPr lang="ko-KR" altLang="en-US"/>
          </a:p>
        </p:txBody>
      </p:sp>
    </p:spTree>
    <p:extLst>
      <p:ext uri="{BB962C8B-B14F-4D97-AF65-F5344CB8AC3E}">
        <p14:creationId xmlns:p14="http://schemas.microsoft.com/office/powerpoint/2010/main" val="265215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33</a:t>
            </a:fld>
            <a:endParaRPr lang="ko-KR" altLang="en-US"/>
          </a:p>
        </p:txBody>
      </p:sp>
    </p:spTree>
    <p:extLst>
      <p:ext uri="{BB962C8B-B14F-4D97-AF65-F5344CB8AC3E}">
        <p14:creationId xmlns:p14="http://schemas.microsoft.com/office/powerpoint/2010/main" val="82570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4</a:t>
            </a:fld>
            <a:endParaRPr lang="ko-Kore-KR" altLang="en-US"/>
          </a:p>
        </p:txBody>
      </p:sp>
    </p:spTree>
    <p:extLst>
      <p:ext uri="{BB962C8B-B14F-4D97-AF65-F5344CB8AC3E}">
        <p14:creationId xmlns:p14="http://schemas.microsoft.com/office/powerpoint/2010/main" val="119619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5</a:t>
            </a:fld>
            <a:endParaRPr lang="ko-Kore-KR" altLang="en-US"/>
          </a:p>
        </p:txBody>
      </p:sp>
    </p:spTree>
    <p:extLst>
      <p:ext uri="{BB962C8B-B14F-4D97-AF65-F5344CB8AC3E}">
        <p14:creationId xmlns:p14="http://schemas.microsoft.com/office/powerpoint/2010/main" val="187437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6</a:t>
            </a:fld>
            <a:endParaRPr lang="ko-Kore-KR" altLang="en-US"/>
          </a:p>
        </p:txBody>
      </p:sp>
    </p:spTree>
    <p:extLst>
      <p:ext uri="{BB962C8B-B14F-4D97-AF65-F5344CB8AC3E}">
        <p14:creationId xmlns:p14="http://schemas.microsoft.com/office/powerpoint/2010/main" val="355907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A5D78FC6-CE17-4259-A63C-DDFC12E048FC}" type="slidenum">
              <a:rPr lang="uk-UA" smtClean="0"/>
              <a:pPr/>
              <a:t>7</a:t>
            </a:fld>
            <a:endParaRPr lang="uk-UA" altLang="ko-KR"/>
          </a:p>
        </p:txBody>
      </p:sp>
    </p:spTree>
    <p:extLst>
      <p:ext uri="{BB962C8B-B14F-4D97-AF65-F5344CB8AC3E}">
        <p14:creationId xmlns:p14="http://schemas.microsoft.com/office/powerpoint/2010/main" val="51515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a:defRPr>
                <a:solidFill>
                  <a:schemeClr val="tx1"/>
                </a:solidFill>
                <a:latin typeface="Arial" charset="0"/>
                <a:ea typeface="굴림" charset="-127"/>
              </a:defRPr>
            </a:lvl1pPr>
            <a:lvl2pPr marL="742950" indent="-285750" defTabSz="1000125">
              <a:defRPr>
                <a:solidFill>
                  <a:schemeClr val="tx1"/>
                </a:solidFill>
                <a:latin typeface="Arial" charset="0"/>
                <a:ea typeface="굴림" charset="-127"/>
              </a:defRPr>
            </a:lvl2pPr>
            <a:lvl3pPr marL="1143000" indent="-228600" defTabSz="1000125">
              <a:defRPr>
                <a:solidFill>
                  <a:schemeClr val="tx1"/>
                </a:solidFill>
                <a:latin typeface="Arial" charset="0"/>
                <a:ea typeface="굴림" charset="-127"/>
              </a:defRPr>
            </a:lvl3pPr>
            <a:lvl4pPr marL="1600200" indent="-228600" defTabSz="1000125">
              <a:defRPr>
                <a:solidFill>
                  <a:schemeClr val="tx1"/>
                </a:solidFill>
                <a:latin typeface="Arial" charset="0"/>
                <a:ea typeface="굴림" charset="-127"/>
              </a:defRPr>
            </a:lvl4pPr>
            <a:lvl5pPr marL="2057400" indent="-228600" defTabSz="1000125">
              <a:defRPr>
                <a:solidFill>
                  <a:schemeClr val="tx1"/>
                </a:solidFill>
                <a:latin typeface="Arial" charset="0"/>
                <a:ea typeface="굴림" charset="-127"/>
              </a:defRPr>
            </a:lvl5pPr>
            <a:lvl6pPr marL="2514600" indent="-228600" algn="ctr" defTabSz="1000125" eaLnBrk="0" fontAlgn="base" hangingPunct="0">
              <a:spcBef>
                <a:spcPct val="0"/>
              </a:spcBef>
              <a:spcAft>
                <a:spcPct val="0"/>
              </a:spcAft>
              <a:defRPr>
                <a:solidFill>
                  <a:schemeClr val="tx1"/>
                </a:solidFill>
                <a:latin typeface="Arial" charset="0"/>
                <a:ea typeface="굴림" charset="-127"/>
              </a:defRPr>
            </a:lvl6pPr>
            <a:lvl7pPr marL="2971800" indent="-228600" algn="ctr" defTabSz="1000125" eaLnBrk="0" fontAlgn="base" hangingPunct="0">
              <a:spcBef>
                <a:spcPct val="0"/>
              </a:spcBef>
              <a:spcAft>
                <a:spcPct val="0"/>
              </a:spcAft>
              <a:defRPr>
                <a:solidFill>
                  <a:schemeClr val="tx1"/>
                </a:solidFill>
                <a:latin typeface="Arial" charset="0"/>
                <a:ea typeface="굴림" charset="-127"/>
              </a:defRPr>
            </a:lvl7pPr>
            <a:lvl8pPr marL="3429000" indent="-228600" algn="ctr" defTabSz="1000125" eaLnBrk="0" fontAlgn="base" hangingPunct="0">
              <a:spcBef>
                <a:spcPct val="0"/>
              </a:spcBef>
              <a:spcAft>
                <a:spcPct val="0"/>
              </a:spcAft>
              <a:defRPr>
                <a:solidFill>
                  <a:schemeClr val="tx1"/>
                </a:solidFill>
                <a:latin typeface="Arial" charset="0"/>
                <a:ea typeface="굴림" charset="-127"/>
              </a:defRPr>
            </a:lvl8pPr>
            <a:lvl9pPr marL="3886200" indent="-228600" algn="ctr" defTabSz="1000125" eaLnBrk="0" fontAlgn="base" hangingPunct="0">
              <a:spcBef>
                <a:spcPct val="0"/>
              </a:spcBef>
              <a:spcAft>
                <a:spcPct val="0"/>
              </a:spcAft>
              <a:defRPr>
                <a:solidFill>
                  <a:schemeClr val="tx1"/>
                </a:solidFill>
                <a:latin typeface="Arial" charset="0"/>
                <a:ea typeface="굴림" charset="-127"/>
              </a:defRPr>
            </a:lvl9pPr>
          </a:lstStyle>
          <a:p>
            <a:fld id="{8AD4D1F6-719F-E044-B6F6-81325E39304E}" type="slidenum">
              <a:rPr lang="ko-KR" altLang="en-US"/>
              <a:pPr/>
              <a:t>10</a:t>
            </a:fld>
            <a:endParaRPr lang="en-US" altLang="ko-KR"/>
          </a:p>
        </p:txBody>
      </p:sp>
      <p:sp>
        <p:nvSpPr>
          <p:cNvPr id="89091" name="Rectangle 2"/>
          <p:cNvSpPr>
            <a:spLocks noGrp="1" noRot="1" noChangeAspect="1" noChangeArrowheads="1" noTextEdit="1"/>
          </p:cNvSpPr>
          <p:nvPr>
            <p:ph type="sldImg"/>
          </p:nvPr>
        </p:nvSpPr>
        <p:spPr>
          <a:xfrm>
            <a:off x="144463" y="642938"/>
            <a:ext cx="6837362" cy="3846512"/>
          </a:xfrm>
          <a:ln/>
        </p:spPr>
      </p:sp>
      <p:sp>
        <p:nvSpPr>
          <p:cNvPr id="89092" name="Rectangle 3"/>
          <p:cNvSpPr>
            <a:spLocks noGrp="1" noChangeArrowheads="1"/>
          </p:cNvSpPr>
          <p:nvPr>
            <p:ph type="body" idx="1"/>
          </p:nvPr>
        </p:nvSpPr>
        <p:spPr>
          <a:xfrm>
            <a:off x="654050" y="4889500"/>
            <a:ext cx="5743575" cy="500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Redundant use case </a:t>
            </a:r>
            <a:r>
              <a:rPr lang="en-US" altLang="ko-KR">
                <a:latin typeface="굴림" charset="-127"/>
                <a:ea typeface="굴림" charset="-127"/>
                <a:sym typeface="Wingdings" charset="2"/>
              </a:rPr>
              <a:t> complexity increase  needs refactoring</a:t>
            </a:r>
          </a:p>
          <a:p>
            <a:pPr eaLnBrk="1" hangingPunct="1"/>
            <a:r>
              <a:rPr lang="en-US" altLang="ko-KR">
                <a:latin typeface="굴림" charset="-127"/>
                <a:ea typeface="굴림" charset="-127"/>
                <a:sym typeface="Wingdings" charset="2"/>
              </a:rPr>
              <a:t>Prioritizing by numbering use cases</a:t>
            </a:r>
            <a:endParaRPr lang="en-US" altLang="ko-KR">
              <a:latin typeface="굴림" charset="-127"/>
              <a:ea typeface="굴림" charset="-127"/>
            </a:endParaRPr>
          </a:p>
        </p:txBody>
      </p:sp>
    </p:spTree>
    <p:extLst>
      <p:ext uri="{BB962C8B-B14F-4D97-AF65-F5344CB8AC3E}">
        <p14:creationId xmlns:p14="http://schemas.microsoft.com/office/powerpoint/2010/main" val="153554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11</a:t>
            </a:fld>
            <a:endParaRPr lang="ko-KR" altLang="en-US"/>
          </a:p>
        </p:txBody>
      </p:sp>
    </p:spTree>
    <p:extLst>
      <p:ext uri="{BB962C8B-B14F-4D97-AF65-F5344CB8AC3E}">
        <p14:creationId xmlns:p14="http://schemas.microsoft.com/office/powerpoint/2010/main" val="417475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12</a:t>
            </a:fld>
            <a:endParaRPr lang="ko-KR" altLang="en-US"/>
          </a:p>
        </p:txBody>
      </p:sp>
    </p:spTree>
    <p:extLst>
      <p:ext uri="{BB962C8B-B14F-4D97-AF65-F5344CB8AC3E}">
        <p14:creationId xmlns:p14="http://schemas.microsoft.com/office/powerpoint/2010/main" val="594356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8000">
              <a:schemeClr val="bg1"/>
            </a:gs>
            <a:gs pos="80000">
              <a:srgbClr val="50B0E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sz="4000">
                <a:latin typeface="Arial" charset="0"/>
                <a:ea typeface="Arial" charset="0"/>
                <a:cs typeface="Arial" charset="0"/>
              </a:defRPr>
            </a:lvl1pPr>
          </a:lstStyle>
          <a:p>
            <a:r>
              <a:rPr lang="en-US" altLang="ko-KR"/>
              <a:t>Click to edit Master title style</a:t>
            </a:r>
            <a:endParaRPr lang="ko-KR" alt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ko-KR" altLang="en-US" dirty="0"/>
          </a:p>
        </p:txBody>
      </p:sp>
      <p:sp>
        <p:nvSpPr>
          <p:cNvPr id="7" name="TextBox 6"/>
          <p:cNvSpPr txBox="1"/>
          <p:nvPr/>
        </p:nvSpPr>
        <p:spPr>
          <a:xfrm>
            <a:off x="4844659" y="693737"/>
            <a:ext cx="1219200" cy="91440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ja-JP" altLang="en-US" sz="1200" b="1" dirty="0"/>
          </a:p>
        </p:txBody>
      </p:sp>
      <p:pic>
        <p:nvPicPr>
          <p:cNvPr id="6" name="Picture 9">
            <a:extLst>
              <a:ext uri="{FF2B5EF4-FFF2-40B4-BE49-F238E27FC236}">
                <a16:creationId xmlns:a16="http://schemas.microsoft.com/office/drawing/2014/main" id="{AF2A19E8-2598-D944-B408-E678960DC0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2000" y="304800"/>
            <a:ext cx="1838960" cy="619874"/>
          </a:xfrm>
          <a:prstGeom prst="rect">
            <a:avLst/>
          </a:prstGeom>
        </p:spPr>
      </p:pic>
    </p:spTree>
    <p:extLst>
      <p:ext uri="{BB962C8B-B14F-4D97-AF65-F5344CB8AC3E}">
        <p14:creationId xmlns:p14="http://schemas.microsoft.com/office/powerpoint/2010/main" val="1651663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Drag picture to placeholder or click icon to add</a:t>
            </a:r>
            <a:endParaRPr lang="ko-KR"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632811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524098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19441466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제목 슬라이드">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dirty="0"/>
          </a:p>
        </p:txBody>
      </p:sp>
      <p:sp>
        <p:nvSpPr>
          <p:cNvPr id="28" name="날짜 개체 틀 27"/>
          <p:cNvSpPr>
            <a:spLocks noGrp="1"/>
          </p:cNvSpPr>
          <p:nvPr>
            <p:ph type="dt" sz="half" idx="10"/>
          </p:nvPr>
        </p:nvSpPr>
        <p:spPr>
          <a:xfrm>
            <a:off x="101600" y="6068699"/>
            <a:ext cx="2743200" cy="685800"/>
          </a:xfrm>
        </p:spPr>
        <p:txBody>
          <a:bodyPr>
            <a:noAutofit/>
          </a:bodyPr>
          <a:lstStyle>
            <a:lvl1pPr algn="ctr" latinLnBrk="1">
              <a:defRPr lang="ko-KR" sz="2000">
                <a:solidFill>
                  <a:srgbClr val="FFFFFF"/>
                </a:solidFill>
                <a:latin typeface="+mj-lt"/>
              </a:defRPr>
            </a:lvl1pPr>
          </a:lstStyle>
          <a:p>
            <a:r>
              <a:rPr lang="en-US" altLang="ko-KR"/>
              <a:t>Spring 2025</a:t>
            </a:r>
            <a:endParaRPr lang="en-US" altLang="en-US" dirty="0"/>
          </a:p>
        </p:txBody>
      </p:sp>
      <p:pic>
        <p:nvPicPr>
          <p:cNvPr id="1026" name="Picture 2" descr="C:\Users\sangho\AppData\Local\Temp\_AZTMP0_\DragTemp\엠블럼.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769600" y="6037658"/>
            <a:ext cx="1117600" cy="721608"/>
          </a:xfrm>
          <a:prstGeom prst="rect">
            <a:avLst/>
          </a:prstGeom>
          <a:noFill/>
        </p:spPr>
      </p:pic>
      <p:sp>
        <p:nvSpPr>
          <p:cNvPr id="13" name="TextBox 12"/>
          <p:cNvSpPr txBox="1"/>
          <p:nvPr/>
        </p:nvSpPr>
        <p:spPr>
          <a:xfrm>
            <a:off x="3095807" y="6212541"/>
            <a:ext cx="5826275" cy="384721"/>
          </a:xfrm>
          <a:prstGeom prst="rect">
            <a:avLst/>
          </a:prstGeom>
          <a:noFill/>
        </p:spPr>
        <p:txBody>
          <a:bodyPr wrap="none" rtlCol="0">
            <a:spAutoFit/>
          </a:bodyPr>
          <a:lstStyle/>
          <a:p>
            <a:pPr marL="320040" marR="0" lvl="0" indent="-320040" algn="l" defTabSz="914400" rtl="0" eaLnBrk="1" fontAlgn="base" latinLnBrk="1" hangingPunct="1">
              <a:lnSpc>
                <a:spcPct val="100000"/>
              </a:lnSpc>
              <a:spcBef>
                <a:spcPct val="0"/>
              </a:spcBef>
              <a:spcAft>
                <a:spcPct val="0"/>
              </a:spcAft>
              <a:buClr>
                <a:srgbClr val="DD8047"/>
              </a:buClr>
              <a:buSzPct val="60000"/>
              <a:buFont typeface="Wingdings"/>
              <a:buNone/>
              <a:tabLst/>
              <a:defRPr/>
            </a:pPr>
            <a:r>
              <a:rPr lang="en-US" altLang="en-US" sz="1900" kern="1200" noProof="0" dirty="0">
                <a:solidFill>
                  <a:schemeClr val="tx1"/>
                </a:solidFill>
                <a:latin typeface="Tahoma" pitchFamily="34" charset="0"/>
                <a:ea typeface="맑은 고딕" pitchFamily="50" charset="-127"/>
                <a:cs typeface="Tahoma" pitchFamily="34" charset="0"/>
              </a:rPr>
              <a:t>Korea Advanced Institute of Science and Technology</a:t>
            </a:r>
            <a:endParaRPr lang="ko-KR" altLang="en-US" sz="1900" kern="1200" dirty="0">
              <a:solidFill>
                <a:schemeClr val="tx1"/>
              </a:solidFill>
              <a:latin typeface="Tahoma" pitchFamily="34" charset="0"/>
              <a:ea typeface="맑은 고딕" pitchFamily="50" charset="-127"/>
              <a:cs typeface="Tahoma"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1" name="내용 개체 틀 10"/>
          <p:cNvSpPr>
            <a:spLocks noGrp="1"/>
          </p:cNvSpPr>
          <p:nvPr>
            <p:ph sz="quarter" idx="2"/>
          </p:nvPr>
        </p:nvSpPr>
        <p:spPr>
          <a:xfrm>
            <a:off x="711200" y="2057400"/>
            <a:ext cx="51816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3" name="내용 개체 틀 12"/>
          <p:cNvSpPr>
            <a:spLocks noGrp="1"/>
          </p:cNvSpPr>
          <p:nvPr>
            <p:ph sz="quarter" idx="4"/>
          </p:nvPr>
        </p:nvSpPr>
        <p:spPr>
          <a:xfrm>
            <a:off x="6299200" y="2057400"/>
            <a:ext cx="51816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날짜 개체 틀 9"/>
          <p:cNvSpPr>
            <a:spLocks noGrp="1"/>
          </p:cNvSpPr>
          <p:nvPr>
            <p:ph type="dt" sz="half" idx="15"/>
          </p:nvPr>
        </p:nvSpPr>
        <p:spPr/>
        <p:txBody>
          <a:bodyPr rtlCol="0"/>
          <a:lstStyle/>
          <a:p>
            <a:r>
              <a:rPr lang="en-US" altLang="ko-KR"/>
              <a:t>Spring 2025</a:t>
            </a:r>
            <a:endParaRPr lang="en-US" altLang="en-US" dirty="0"/>
          </a:p>
        </p:txBody>
      </p:sp>
      <p:sp>
        <p:nvSpPr>
          <p:cNvPr id="12" name="슬라이드 번호 개체 틀 11"/>
          <p:cNvSpPr>
            <a:spLocks noGrp="1"/>
          </p:cNvSpPr>
          <p:nvPr>
            <p:ph type="sldNum" sz="quarter" idx="16"/>
          </p:nvPr>
        </p:nvSpPr>
        <p:spPr/>
        <p:txBody>
          <a:bodyPr rtlCol="0"/>
          <a:lstStyle/>
          <a:p>
            <a:fld id="{72AC53DF-4216-466D-99A7-94400E6C2A25}" type="slidenum">
              <a:rPr lang="en-US" altLang="ko-KR" sz="1200" smtClean="0">
                <a:solidFill>
                  <a:schemeClr val="tx2"/>
                </a:solidFill>
              </a:rPr>
              <a:pPr/>
              <a:t>‹#›</a:t>
            </a:fld>
            <a:endParaRPr lang="ko-KR" altLang="en-US" dirty="0"/>
          </a:p>
        </p:txBody>
      </p:sp>
      <p:sp>
        <p:nvSpPr>
          <p:cNvPr id="14" name="바닥글 개체 틀 13"/>
          <p:cNvSpPr>
            <a:spLocks noGrp="1"/>
          </p:cNvSpPr>
          <p:nvPr>
            <p:ph type="ftr" sz="quarter" idx="17"/>
          </p:nvPr>
        </p:nvSpPr>
        <p:spPr/>
        <p:txBody>
          <a:bodyPr rtlCol="0"/>
          <a:lstStyle/>
          <a:p>
            <a:pPr algn="l" fontAlgn="base">
              <a:spcBef>
                <a:spcPct val="0"/>
              </a:spcBef>
              <a:spcAft>
                <a:spcPct val="0"/>
              </a:spcAft>
              <a:defRPr/>
            </a:pPr>
            <a:r>
              <a:rPr lang="en-US" altLang="ko-KR"/>
              <a:t>CS30500        Copyright (c) In-Young Ko, KAIST</a:t>
            </a:r>
            <a:endParaRPr lang="en-US" altLang="en-US" dirty="0"/>
          </a:p>
        </p:txBody>
      </p:sp>
      <p:sp>
        <p:nvSpPr>
          <p:cNvPr id="16" name="텍스트 개체 틀 15"/>
          <p:cNvSpPr>
            <a:spLocks noGrp="1"/>
          </p:cNvSpPr>
          <p:nvPr>
            <p:ph type="body" sz="quarter" idx="1"/>
          </p:nvPr>
        </p:nvSpPr>
        <p:spPr>
          <a:xfrm>
            <a:off x="711200" y="1295400"/>
            <a:ext cx="5181600" cy="640080"/>
          </a:xfrm>
          <a:solidFill>
            <a:schemeClr val="accent2"/>
          </a:solidFill>
        </p:spPr>
        <p:txBody>
          <a:bodyPr rtlCol="0" anchor="ctr"/>
          <a:lstStyle>
            <a:lvl1pPr marL="0" indent="0" latinLnBrk="1">
              <a:buFontTx/>
              <a:buNone/>
              <a:defRPr lang="ko-KR" sz="2000" b="1">
                <a:solidFill>
                  <a:srgbClr val="FFFFFF"/>
                </a:solidFill>
              </a:defRPr>
            </a:lvl1pPr>
          </a:lstStyle>
          <a:p>
            <a:pPr lvl="0"/>
            <a:r>
              <a:rPr lang="en-US" altLang="ko-KR"/>
              <a:t>Click to edit Master text styles</a:t>
            </a:r>
          </a:p>
        </p:txBody>
      </p:sp>
      <p:sp>
        <p:nvSpPr>
          <p:cNvPr id="15" name="텍스트 개체 틀 14"/>
          <p:cNvSpPr>
            <a:spLocks noGrp="1"/>
          </p:cNvSpPr>
          <p:nvPr>
            <p:ph type="body" sz="quarter" idx="3"/>
          </p:nvPr>
        </p:nvSpPr>
        <p:spPr>
          <a:xfrm>
            <a:off x="6299200" y="1295400"/>
            <a:ext cx="5181600" cy="640080"/>
          </a:xfrm>
          <a:solidFill>
            <a:schemeClr val="accent4"/>
          </a:solidFill>
        </p:spPr>
        <p:txBody>
          <a:bodyPr rtlCol="0" anchor="ctr"/>
          <a:lstStyle>
            <a:lvl1pPr marL="0" indent="0" latinLnBrk="1">
              <a:buFontTx/>
              <a:buNone/>
              <a:defRPr lang="ko-KR" sz="2000" b="1">
                <a:solidFill>
                  <a:srgbClr val="FFFFFF"/>
                </a:solidFill>
              </a:defRPr>
            </a:lvl1pPr>
          </a:lstStyle>
          <a:p>
            <a:pPr lvl="0"/>
            <a:r>
              <a:rPr lang="en-US" altLang="ko-KR"/>
              <a:t>Click to edit Master text styles</a:t>
            </a:r>
          </a:p>
        </p:txBody>
      </p:sp>
      <p:sp>
        <p:nvSpPr>
          <p:cNvPr id="17" name="제목 1"/>
          <p:cNvSpPr>
            <a:spLocks noGrp="1"/>
          </p:cNvSpPr>
          <p:nvPr>
            <p:ph type="title"/>
          </p:nvPr>
        </p:nvSpPr>
        <p:spPr>
          <a:xfrm>
            <a:off x="812800" y="-76200"/>
            <a:ext cx="10871200" cy="990600"/>
          </a:xfrm>
        </p:spPr>
        <p:txBody>
          <a:bodyPr/>
          <a:lstStyle/>
          <a:p>
            <a:r>
              <a:rPr lang="en-US" altLang="ko-KR"/>
              <a:t>Click to edit Master title style</a:t>
            </a:r>
            <a:endParaRPr lang="ko-KR"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내용(캡션 포함)">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r>
              <a:rPr lang="en-US" altLang="ko-KR"/>
              <a:t>Spring 2025</a:t>
            </a:r>
            <a:endParaRPr lang="en-US" altLang="en-US" dirty="0"/>
          </a:p>
        </p:txBody>
      </p:sp>
      <p:sp>
        <p:nvSpPr>
          <p:cNvPr id="7" name="슬라이드 번호 개체 틀 6"/>
          <p:cNvSpPr>
            <a:spLocks noGrp="1"/>
          </p:cNvSpPr>
          <p:nvPr>
            <p:ph type="sldNum" sz="quarter" idx="12"/>
          </p:nvPr>
        </p:nvSpPr>
        <p:spPr/>
        <p:txBody>
          <a:bodyPr/>
          <a:lstStyle>
            <a:lvl1pPr latinLnBrk="1">
              <a:defRPr lang="ko-KR">
                <a:solidFill>
                  <a:srgbClr val="FFFFFF"/>
                </a:solidFill>
              </a:defRPr>
            </a:lvl1pPr>
          </a:lstStyle>
          <a:p>
            <a:fld id="{72AC53DF-4216-466D-99A7-94400E6C2A25}" type="slidenum">
              <a:rPr lang="en-US" altLang="ko-KR" sz="1200" smtClean="0">
                <a:solidFill>
                  <a:schemeClr val="tx2"/>
                </a:solidFill>
              </a:rPr>
              <a:pPr/>
              <a:t>‹#›</a:t>
            </a:fld>
            <a:endParaRPr lang="ko-KR" altLang="en-US" dirty="0"/>
          </a:p>
        </p:txBody>
      </p:sp>
      <p:sp>
        <p:nvSpPr>
          <p:cNvPr id="3" name="텍스트 개체 틀 2"/>
          <p:cNvSpPr>
            <a:spLocks noGrp="1"/>
          </p:cNvSpPr>
          <p:nvPr>
            <p:ph type="body" idx="2"/>
          </p:nvPr>
        </p:nvSpPr>
        <p:spPr>
          <a:xfrm>
            <a:off x="711200" y="15240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latinLnBrk="1">
              <a:spcAft>
                <a:spcPts val="1000"/>
              </a:spcAft>
              <a:buNone/>
              <a:defRPr lang="ko-KR" sz="1800"/>
            </a:lvl1pPr>
            <a:lvl2pPr>
              <a:buNone/>
              <a:defRPr lang="ko-KR" sz="1200"/>
            </a:lvl2pPr>
            <a:lvl3pPr>
              <a:buNone/>
              <a:defRPr lang="ko-KR" sz="1000"/>
            </a:lvl3pPr>
            <a:lvl4pPr>
              <a:buNone/>
              <a:defRPr lang="ko-KR" sz="900"/>
            </a:lvl4pPr>
            <a:lvl5pPr>
              <a:buNone/>
              <a:defRPr lang="ko-KR" sz="900"/>
            </a:lvl5pPr>
          </a:lstStyle>
          <a:p>
            <a:pPr lvl="0"/>
            <a:r>
              <a:rPr lang="en-US" altLang="ko-KR"/>
              <a:t>Click to edit Master text styles</a:t>
            </a:r>
          </a:p>
        </p:txBody>
      </p:sp>
      <p:sp>
        <p:nvSpPr>
          <p:cNvPr id="9" name="내용 개체 틀 8"/>
          <p:cNvSpPr>
            <a:spLocks noGrp="1"/>
          </p:cNvSpPr>
          <p:nvPr>
            <p:ph sz="quarter" idx="1"/>
          </p:nvPr>
        </p:nvSpPr>
        <p:spPr>
          <a:xfrm>
            <a:off x="3048000" y="1524000"/>
            <a:ext cx="8534400" cy="44196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Rectangle 2"/>
          <p:cNvSpPr>
            <a:spLocks noGrp="1"/>
          </p:cNvSpPr>
          <p:nvPr>
            <p:ph type="ftr" sz="quarter" idx="3"/>
          </p:nvPr>
        </p:nvSpPr>
        <p:spPr>
          <a:xfrm>
            <a:off x="1306290" y="6479803"/>
            <a:ext cx="8244111" cy="365125"/>
          </a:xfrm>
          <a:prstGeom prst="rect">
            <a:avLst/>
          </a:prstGeom>
        </p:spPr>
        <p:txBody>
          <a:bodyPr vert="horz" anchor="ctr"/>
          <a:lstStyle>
            <a:lvl1pPr algn="r" latinLnBrk="1">
              <a:defRPr lang="ko-KR" sz="1200" b="1">
                <a:solidFill>
                  <a:schemeClr val="tx2"/>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8" name="제목 1"/>
          <p:cNvSpPr>
            <a:spLocks noGrp="1"/>
          </p:cNvSpPr>
          <p:nvPr>
            <p:ph type="title"/>
          </p:nvPr>
        </p:nvSpPr>
        <p:spPr>
          <a:xfrm>
            <a:off x="812800" y="-76200"/>
            <a:ext cx="10871200" cy="990600"/>
          </a:xfrm>
        </p:spPr>
        <p:txBody>
          <a:bodyPr/>
          <a:lstStyle/>
          <a:p>
            <a:r>
              <a:rPr lang="en-US" altLang="ko-KR"/>
              <a:t>Click to edit Master title style</a:t>
            </a:r>
            <a:endParaRPr lang="ko-KR"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r>
              <a:rPr lang="en-US" altLang="ko-KR"/>
              <a:t>Spring 2025</a:t>
            </a:r>
            <a:endParaRPr lang="ko-KR" altLang="en-US"/>
          </a:p>
        </p:txBody>
      </p:sp>
      <p:sp>
        <p:nvSpPr>
          <p:cNvPr id="4" name="바닥글 개체 틀 3"/>
          <p:cNvSpPr>
            <a:spLocks noGrp="1"/>
          </p:cNvSpPr>
          <p:nvPr>
            <p:ph type="ftr" sz="quarter" idx="11"/>
          </p:nvPr>
        </p:nvSpPr>
        <p:spPr/>
        <p:txBody>
          <a:bodyPr/>
          <a:lstStyle/>
          <a:p>
            <a:r>
              <a:rPr lang="en-US" altLang="ko-KR"/>
              <a:t>CS30500        Copyright (c) In-Young Ko, KAIST</a:t>
            </a:r>
            <a:endParaRPr lang="ko-KR" altLang="en-US"/>
          </a:p>
        </p:txBody>
      </p:sp>
      <p:sp>
        <p:nvSpPr>
          <p:cNvPr id="5" name="슬라이드 번호 개체 틀 4"/>
          <p:cNvSpPr>
            <a:spLocks noGrp="1"/>
          </p:cNvSpPr>
          <p:nvPr>
            <p:ph type="sldNum" sz="quarter" idx="12"/>
          </p:nvPr>
        </p:nvSpPr>
        <p:spPr/>
        <p:txBody>
          <a:bodyPr/>
          <a:lstStyle/>
          <a:p>
            <a:fld id="{1F71115F-B8DE-4446-A1B8-38B08C858F71}" type="slidenum">
              <a:rPr lang="ko-KR" altLang="en-US" smtClean="0"/>
              <a:t>‹#›</a:t>
            </a:fld>
            <a:endParaRPr lang="ko-KR" altLang="en-US"/>
          </a:p>
        </p:txBody>
      </p:sp>
    </p:spTree>
    <p:extLst>
      <p:ext uri="{BB962C8B-B14F-4D97-AF65-F5344CB8AC3E}">
        <p14:creationId xmlns:p14="http://schemas.microsoft.com/office/powerpoint/2010/main" val="1282596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2070496"/>
            <a:ext cx="112776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57200" y="2900944"/>
            <a:ext cx="112776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57200" y="3755354"/>
            <a:ext cx="112776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57200" y="4635164"/>
            <a:ext cx="112776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57200" y="5514976"/>
            <a:ext cx="112776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2" y="6684964"/>
            <a:ext cx="92963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90043832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5"/>
          <p:cNvSpPr>
            <a:spLocks noGrp="1" noChangeArrowheads="1"/>
          </p:cNvSpPr>
          <p:nvPr>
            <p:ph type="sldNum" sz="quarter" idx="11"/>
          </p:nvPr>
        </p:nvSpPr>
        <p:spPr/>
        <p:txBody>
          <a:bodyPr/>
          <a:lstStyle>
            <a:lvl1pPr>
              <a:defRPr/>
            </a:lvl1pPr>
          </a:lstStyle>
          <a:p>
            <a:pPr>
              <a:defRPr/>
            </a:pPr>
            <a:fld id="{E49784E7-6AC4-4C6A-86A2-CF799EEB0191}" type="slidenum">
              <a:rPr lang="ko-KR" altLang="en-US" smtClean="0"/>
              <a:pPr>
                <a:defRPr/>
              </a:pPr>
              <a:t>‹#›</a:t>
            </a:fld>
            <a:endParaRPr lang="en-US" altLang="ko-KR"/>
          </a:p>
        </p:txBody>
      </p:sp>
    </p:spTree>
    <p:extLst>
      <p:ext uri="{BB962C8B-B14F-4D97-AF65-F5344CB8AC3E}">
        <p14:creationId xmlns:p14="http://schemas.microsoft.com/office/powerpoint/2010/main" val="1724211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3" name="Rectangle 15"/>
          <p:cNvSpPr>
            <a:spLocks noGrp="1" noChangeArrowheads="1"/>
          </p:cNvSpPr>
          <p:nvPr>
            <p:ph type="sldNum" sz="quarter" idx="11"/>
          </p:nvPr>
        </p:nvSpPr>
        <p:spPr>
          <a:ln/>
        </p:spPr>
        <p:txBody>
          <a:bodyPr/>
          <a:lstStyle>
            <a:lvl1pPr>
              <a:defRPr/>
            </a:lvl1pPr>
          </a:lstStyle>
          <a:p>
            <a:pPr>
              <a:defRPr/>
            </a:pPr>
            <a:fld id="{12427B39-DC23-4F09-B5CF-0B1150BE04D7}" type="slidenum">
              <a:rPr lang="ko-KR" altLang="en-US" smtClean="0"/>
              <a:pPr>
                <a:defRPr/>
              </a:pPr>
              <a:t>‹#›</a:t>
            </a:fld>
            <a:endParaRPr lang="en-US" altLang="ko-KR"/>
          </a:p>
        </p:txBody>
      </p:sp>
    </p:spTree>
    <p:extLst>
      <p:ext uri="{BB962C8B-B14F-4D97-AF65-F5344CB8AC3E}">
        <p14:creationId xmlns:p14="http://schemas.microsoft.com/office/powerpoint/2010/main" val="266334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idx="1"/>
          </p:nvPr>
        </p:nvSpPr>
        <p:spPr>
          <a:xfrm>
            <a:off x="609600" y="914400"/>
            <a:ext cx="11055019" cy="5410200"/>
          </a:xfrm>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8" name="Rectangle 7"/>
          <p:cNvSpPr/>
          <p:nvPr/>
        </p:nvSpPr>
        <p:spPr>
          <a:xfrm>
            <a:off x="0" y="620688"/>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10" name="Picture 8">
            <a:extLst>
              <a:ext uri="{FF2B5EF4-FFF2-40B4-BE49-F238E27FC236}">
                <a16:creationId xmlns:a16="http://schemas.microsoft.com/office/drawing/2014/main" id="{20F90BFD-81E8-494C-9CA2-979747C5975F}"/>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91594" y="6428613"/>
            <a:ext cx="1593088" cy="429387"/>
          </a:xfrm>
          <a:prstGeom prst="rect">
            <a:avLst/>
          </a:prstGeom>
        </p:spPr>
      </p:pic>
    </p:spTree>
    <p:extLst>
      <p:ext uri="{BB962C8B-B14F-4D97-AF65-F5344CB8AC3E}">
        <p14:creationId xmlns:p14="http://schemas.microsoft.com/office/powerpoint/2010/main" val="3414885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2971801"/>
            <a:ext cx="10363200" cy="1362075"/>
          </a:xfrm>
        </p:spPr>
        <p:txBody>
          <a:bodyPr anchor="t"/>
          <a:lstStyle>
            <a:lvl1pPr algn="l">
              <a:defRPr sz="4000" b="1" cap="all"/>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914400" y="12954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7" name="Rectangle 6"/>
          <p:cNvSpPr/>
          <p:nvPr/>
        </p:nvSpPr>
        <p:spPr>
          <a:xfrm>
            <a:off x="0" y="2819400"/>
            <a:ext cx="12192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03201" y="6424208"/>
            <a:ext cx="1690624" cy="455676"/>
          </a:xfrm>
          <a:prstGeom prst="rect">
            <a:avLst/>
          </a:prstGeom>
        </p:spPr>
      </p:pic>
      <p:sp>
        <p:nvSpPr>
          <p:cNvPr id="10" name="Rectangle 9"/>
          <p:cNvSpPr/>
          <p:nvPr userDrawn="1"/>
        </p:nvSpPr>
        <p:spPr>
          <a:xfrm>
            <a:off x="0" y="2819400"/>
            <a:ext cx="12192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31090408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609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6197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8" name="Rectangle 7"/>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0119878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Text Placeholder 2"/>
          <p:cNvSpPr>
            <a:spLocks noGrp="1"/>
          </p:cNvSpPr>
          <p:nvPr>
            <p:ph type="body" idx="1"/>
          </p:nvPr>
        </p:nvSpPr>
        <p:spPr>
          <a:xfrm>
            <a:off x="608244" y="98072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09600" y="1628801"/>
            <a:ext cx="5386917" cy="44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Text Placeholder 4"/>
          <p:cNvSpPr>
            <a:spLocks noGrp="1"/>
          </p:cNvSpPr>
          <p:nvPr>
            <p:ph type="body" sz="quarter" idx="3"/>
          </p:nvPr>
        </p:nvSpPr>
        <p:spPr>
          <a:xfrm>
            <a:off x="6192012" y="98072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193368" y="1628801"/>
            <a:ext cx="5389033" cy="44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r>
              <a:rPr lang="en-US" altLang="ko-KR"/>
              <a:t>Spring 2025</a:t>
            </a:r>
            <a:endParaRPr lang="en-US" altLang="en-US" dirty="0"/>
          </a:p>
        </p:txBody>
      </p:sp>
      <p:sp>
        <p:nvSpPr>
          <p:cNvPr id="8" name="Footer Placeholder 7"/>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9" name="Slide Number Placeholder 8"/>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10" name="Rectangle 9"/>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567117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04800" y="152400"/>
            <a:ext cx="2235200" cy="451842"/>
          </a:xfrm>
          <a:prstGeom prst="rect">
            <a:avLst/>
          </a:prstGeom>
        </p:spPr>
      </p:pic>
    </p:spTree>
    <p:extLst>
      <p:ext uri="{BB962C8B-B14F-4D97-AF65-F5344CB8AC3E}">
        <p14:creationId xmlns:p14="http://schemas.microsoft.com/office/powerpoint/2010/main" val="2260517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1200" smtClean="0">
                <a:solidFill>
                  <a:schemeClr val="tx2"/>
                </a:solidFill>
              </a:rPr>
              <a:pPr/>
              <a:t>‹#›</a:t>
            </a:fld>
            <a:endParaRPr lang="ko-KR" altLang="en-US" dirty="0"/>
          </a:p>
        </p:txBody>
      </p:sp>
      <p:sp>
        <p:nvSpPr>
          <p:cNvPr id="20" name="Rectangle 19"/>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24" name="Picture 23"/>
          <p:cNvPicPr>
            <a:picLocks noChangeAspect="1"/>
          </p:cNvPicPr>
          <p:nvPr/>
        </p:nvPicPr>
        <p:blipFill>
          <a:blip r:embed="rId2"/>
          <a:stretch>
            <a:fillRect/>
          </a:stretch>
        </p:blipFill>
        <p:spPr>
          <a:xfrm>
            <a:off x="6672064" y="2106051"/>
            <a:ext cx="4030960" cy="3082499"/>
          </a:xfrm>
          <a:prstGeom prst="rect">
            <a:avLst/>
          </a:prstGeom>
        </p:spPr>
      </p:pic>
      <p:pic>
        <p:nvPicPr>
          <p:cNvPr id="25" name="Picture 24"/>
          <p:cNvPicPr>
            <a:picLocks noChangeAspect="1"/>
          </p:cNvPicPr>
          <p:nvPr/>
        </p:nvPicPr>
        <p:blipFill>
          <a:blip r:embed="rId3"/>
          <a:stretch>
            <a:fillRect/>
          </a:stretch>
        </p:blipFill>
        <p:spPr>
          <a:xfrm>
            <a:off x="1199456" y="1952606"/>
            <a:ext cx="4230943" cy="3389387"/>
          </a:xfrm>
          <a:prstGeom prst="rect">
            <a:avLst/>
          </a:prstGeom>
        </p:spPr>
      </p:pic>
      <p:sp>
        <p:nvSpPr>
          <p:cNvPr id="26" name="TextBox 25"/>
          <p:cNvSpPr txBox="1"/>
          <p:nvPr/>
        </p:nvSpPr>
        <p:spPr>
          <a:xfrm>
            <a:off x="355386" y="188640"/>
            <a:ext cx="11481229" cy="459904"/>
          </a:xfrm>
          <a:prstGeom prst="rect">
            <a:avLst/>
          </a:prstGeom>
          <a:noFill/>
        </p:spPr>
        <p:txBody>
          <a:bodyPr wrap="square" rtlCol="0" anchor="ctr">
            <a:noAutofit/>
          </a:bodyPr>
          <a:lstStyle/>
          <a:p>
            <a:r>
              <a:rPr lang="en-US" altLang="ko-KR" sz="2400" b="1" dirty="0">
                <a:solidFill>
                  <a:srgbClr val="004191"/>
                </a:solidFill>
              </a:rPr>
              <a:t>Formatting</a:t>
            </a:r>
          </a:p>
        </p:txBody>
      </p:sp>
      <p:grpSp>
        <p:nvGrpSpPr>
          <p:cNvPr id="27" name="Group 26"/>
          <p:cNvGrpSpPr/>
          <p:nvPr/>
        </p:nvGrpSpPr>
        <p:grpSpPr>
          <a:xfrm>
            <a:off x="300789" y="836713"/>
            <a:ext cx="11590425" cy="231601"/>
            <a:chOff x="209550" y="692696"/>
            <a:chExt cx="8692819" cy="288032"/>
          </a:xfrm>
          <a:noFill/>
        </p:grpSpPr>
        <p:sp>
          <p:nvSpPr>
            <p:cNvPr id="28" name="Rounded Rectangle 27"/>
            <p:cNvSpPr/>
            <p:nvPr userDrawn="1"/>
          </p:nvSpPr>
          <p:spPr>
            <a:xfrm>
              <a:off x="209550" y="692696"/>
              <a:ext cx="1562472" cy="288032"/>
            </a:xfrm>
            <a:prstGeom prst="roundRect">
              <a:avLst/>
            </a:prstGeom>
            <a:solidFill>
              <a:srgbClr val="5FBEE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b="1" dirty="0">
                  <a:solidFill>
                    <a:schemeClr val="bg1"/>
                  </a:solidFill>
                </a:rPr>
                <a:t>Introduction</a:t>
              </a:r>
              <a:endParaRPr lang="ko-KR" altLang="en-US" sz="1000" b="1" dirty="0">
                <a:solidFill>
                  <a:schemeClr val="bg1"/>
                </a:solidFill>
              </a:endParaRPr>
            </a:p>
          </p:txBody>
        </p:sp>
        <p:sp>
          <p:nvSpPr>
            <p:cNvPr id="29" name="Rounded Rectangle 28"/>
            <p:cNvSpPr/>
            <p:nvPr userDrawn="1"/>
          </p:nvSpPr>
          <p:spPr>
            <a:xfrm>
              <a:off x="199213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dirty="0">
                  <a:solidFill>
                    <a:srgbClr val="5FBEEB"/>
                  </a:solidFill>
                </a:rPr>
                <a:t>Introduction</a:t>
              </a:r>
              <a:endParaRPr lang="ko-KR" altLang="en-US" sz="1000" dirty="0">
                <a:solidFill>
                  <a:srgbClr val="5FBEEB"/>
                </a:solidFill>
              </a:endParaRPr>
            </a:p>
          </p:txBody>
        </p:sp>
        <p:sp>
          <p:nvSpPr>
            <p:cNvPr id="30" name="Rounded Rectangle 29"/>
            <p:cNvSpPr/>
            <p:nvPr userDrawn="1"/>
          </p:nvSpPr>
          <p:spPr>
            <a:xfrm>
              <a:off x="3774724"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sp>
          <p:nvSpPr>
            <p:cNvPr id="31" name="Rounded Rectangle 30"/>
            <p:cNvSpPr/>
            <p:nvPr userDrawn="1"/>
          </p:nvSpPr>
          <p:spPr>
            <a:xfrm>
              <a:off x="5557311"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sp>
          <p:nvSpPr>
            <p:cNvPr id="32" name="Rounded Rectangle 31"/>
            <p:cNvSpPr/>
            <p:nvPr userDrawn="1"/>
          </p:nvSpPr>
          <p:spPr>
            <a:xfrm>
              <a:off x="733989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grpSp>
    </p:spTree>
    <p:extLst>
      <p:ext uri="{BB962C8B-B14F-4D97-AF65-F5344CB8AC3E}">
        <p14:creationId xmlns:p14="http://schemas.microsoft.com/office/powerpoint/2010/main" val="1271848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1200" smtClean="0">
                <a:solidFill>
                  <a:schemeClr val="tx2"/>
                </a:solidFill>
              </a:rPr>
              <a:pPr/>
              <a:t>‹#›</a:t>
            </a:fld>
            <a:endParaRPr lang="ko-KR" altLang="en-US" dirty="0"/>
          </a:p>
        </p:txBody>
      </p:sp>
      <p:sp>
        <p:nvSpPr>
          <p:cNvPr id="9" name="Rectangle 8"/>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630398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00768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382" y="116632"/>
            <a:ext cx="11137237" cy="562074"/>
          </a:xfrm>
          <a:prstGeom prst="rect">
            <a:avLst/>
          </a:prstGeom>
        </p:spPr>
        <p:txBody>
          <a:bodyPr vert="horz" lIns="91440" tIns="45720" rIns="91440" bIns="45720" rtlCol="0" anchor="ctr">
            <a:no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609600" y="1124744"/>
            <a:ext cx="11055019" cy="5199856"/>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Date Placeholder 3"/>
          <p:cNvSpPr>
            <a:spLocks noGrp="1"/>
          </p:cNvSpPr>
          <p:nvPr>
            <p:ph type="dt" sz="half" idx="2"/>
          </p:nvPr>
        </p:nvSpPr>
        <p:spPr>
          <a:xfrm>
            <a:off x="9550401" y="6491080"/>
            <a:ext cx="1421513" cy="365125"/>
          </a:xfrm>
          <a:prstGeom prst="rect">
            <a:avLst/>
          </a:prstGeom>
        </p:spPr>
        <p:txBody>
          <a:bodyPr vert="horz" lIns="91440" tIns="45720" rIns="91440" bIns="45720" rtlCol="0" anchor="ctr"/>
          <a:lstStyle>
            <a:lvl1pPr algn="l">
              <a:defRPr lang="ko-KR" altLang="en-US" sz="1200" b="0" kern="1200" dirty="0">
                <a:solidFill>
                  <a:srgbClr val="004191"/>
                </a:solidFill>
                <a:latin typeface="Arial" charset="0"/>
                <a:ea typeface="Arial" charset="0"/>
                <a:cs typeface="Arial" charset="0"/>
              </a:defRPr>
            </a:lvl1pPr>
          </a:lstStyle>
          <a:p>
            <a:r>
              <a:rPr lang="en-US" altLang="ko-KR"/>
              <a:t>Spring 2025</a:t>
            </a:r>
            <a:endParaRPr lang="en-US"/>
          </a:p>
        </p:txBody>
      </p:sp>
      <p:sp>
        <p:nvSpPr>
          <p:cNvPr id="5" name="Footer Placeholder 4"/>
          <p:cNvSpPr>
            <a:spLocks noGrp="1"/>
          </p:cNvSpPr>
          <p:nvPr>
            <p:ph type="ftr" sz="quarter" idx="3"/>
          </p:nvPr>
        </p:nvSpPr>
        <p:spPr>
          <a:xfrm>
            <a:off x="3023659" y="6492876"/>
            <a:ext cx="6221941" cy="365125"/>
          </a:xfrm>
          <a:prstGeom prst="rect">
            <a:avLst/>
          </a:prstGeom>
        </p:spPr>
        <p:txBody>
          <a:bodyPr vert="horz" lIns="91440" tIns="45720" rIns="91440" bIns="45720" rtlCol="0" anchor="ctr"/>
          <a:lstStyle>
            <a:lvl1pPr algn="ctr">
              <a:defRPr lang="ko-KR" altLang="en-US" sz="1200" b="0" kern="1200" dirty="0">
                <a:solidFill>
                  <a:srgbClr val="0F4191"/>
                </a:solidFill>
                <a:latin typeface="Arial" charset="0"/>
                <a:ea typeface="Arial" charset="0"/>
                <a:cs typeface="Arial" charset="0"/>
              </a:defRPr>
            </a:lvl1pPr>
          </a:lstStyle>
          <a:p>
            <a:pPr algn="l" fontAlgn="base">
              <a:spcBef>
                <a:spcPct val="0"/>
              </a:spcBef>
              <a:spcAft>
                <a:spcPct val="0"/>
              </a:spcAft>
              <a:defRPr/>
            </a:pPr>
            <a:r>
              <a:rPr lang="en-US" altLang="ko-KR"/>
              <a:t>CS30500        Copyright (c) In-Young Ko, KAIST</a:t>
            </a:r>
            <a:endParaRPr lang="en-US"/>
          </a:p>
        </p:txBody>
      </p:sp>
      <p:sp>
        <p:nvSpPr>
          <p:cNvPr id="6" name="Slide Number Placeholder 5"/>
          <p:cNvSpPr>
            <a:spLocks noGrp="1"/>
          </p:cNvSpPr>
          <p:nvPr>
            <p:ph type="sldNum" sz="quarter" idx="4"/>
          </p:nvPr>
        </p:nvSpPr>
        <p:spPr>
          <a:xfrm>
            <a:off x="11176000" y="6492876"/>
            <a:ext cx="790443" cy="365125"/>
          </a:xfrm>
          <a:prstGeom prst="rect">
            <a:avLst/>
          </a:prstGeom>
        </p:spPr>
        <p:txBody>
          <a:bodyPr vert="horz" lIns="91440" tIns="45720" rIns="91440" bIns="45720" rtlCol="0" anchor="ctr"/>
          <a:lstStyle>
            <a:lvl1pPr algn="r">
              <a:defRPr lang="ko-KR" altLang="en-US" sz="1200" b="0" kern="1200" smtClean="0">
                <a:solidFill>
                  <a:srgbClr val="004191"/>
                </a:solidFill>
                <a:latin typeface="Arial" charset="0"/>
                <a:ea typeface="Arial" charset="0"/>
                <a:cs typeface="Arial" charset="0"/>
              </a:defRPr>
            </a:lvl1pPr>
          </a:lstStyle>
          <a:p>
            <a:fld id="{72AC53DF-4216-466D-99A7-94400E6C2A25}" type="slidenum">
              <a:rPr lang="uk-UA" altLang="ko-KR" smtClean="0">
                <a:solidFill>
                  <a:schemeClr val="tx2"/>
                </a:solidFill>
              </a:rPr>
              <a:pPr/>
              <a:t>‹#›</a:t>
            </a:fld>
            <a:endParaRPr lang="uk-UA" dirty="0"/>
          </a:p>
        </p:txBody>
      </p:sp>
    </p:spTree>
    <p:extLst>
      <p:ext uri="{BB962C8B-B14F-4D97-AF65-F5344CB8AC3E}">
        <p14:creationId xmlns:p14="http://schemas.microsoft.com/office/powerpoint/2010/main" val="38010823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p:txStyles>
    <p:titleStyle>
      <a:lvl1pPr algn="l" defTabSz="914400" rtl="0" eaLnBrk="1" latinLnBrk="1" hangingPunct="1">
        <a:spcBef>
          <a:spcPct val="0"/>
        </a:spcBef>
        <a:buNone/>
        <a:defRPr kumimoji="1" sz="3200" b="1" kern="1200">
          <a:solidFill>
            <a:srgbClr val="0F4191"/>
          </a:solidFill>
          <a:latin typeface="Arial" charset="0"/>
          <a:ea typeface="Arial" charset="0"/>
          <a:cs typeface="Arial" charset="0"/>
        </a:defRPr>
      </a:lvl1pPr>
    </p:titleStyle>
    <p:bodyStyle>
      <a:lvl1pPr marL="342900" indent="-342900" algn="l" defTabSz="914400" rtl="0" eaLnBrk="1" latinLnBrk="0" hangingPunct="1">
        <a:spcBef>
          <a:spcPts val="1272"/>
        </a:spcBef>
        <a:buFont typeface="Arial" panose="020B0604020202020204" pitchFamily="34" charset="0"/>
        <a:buChar char="•"/>
        <a:defRPr kumimoji="1" sz="2800" kern="1200">
          <a:solidFill>
            <a:schemeClr val="tx1"/>
          </a:solidFill>
          <a:latin typeface="Arial" charset="0"/>
          <a:ea typeface="Arial" charset="0"/>
          <a:cs typeface="Arial" charset="0"/>
        </a:defRPr>
      </a:lvl1pPr>
      <a:lvl2pPr marL="742950" indent="-285750" algn="l" defTabSz="914400" rtl="0" eaLnBrk="1" latinLnBrk="0" hangingPunct="1">
        <a:spcBef>
          <a:spcPct val="20000"/>
        </a:spcBef>
        <a:buFont typeface="Arial" panose="020B0604020202020204" pitchFamily="34" charset="0"/>
        <a:buChar char="–"/>
        <a:defRPr kumimoji="1" sz="2400" kern="1200">
          <a:solidFill>
            <a:schemeClr val="tx1"/>
          </a:solidFill>
          <a:latin typeface="Arial" charset="0"/>
          <a:ea typeface="Arial" charset="0"/>
          <a:cs typeface="Arial" charset="0"/>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Arial" charset="0"/>
          <a:ea typeface="Arial" charset="0"/>
          <a:cs typeface="Arial" charset="0"/>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4pPr>
      <a:lvl5pPr marL="20574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5pPr>
      <a:lvl6pPr marL="25146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ko-KR"/>
      </a:defPPr>
      <a:lvl1pPr marL="0" algn="l" defTabSz="914400" rtl="0" eaLnBrk="1" latinLnBrk="1" hangingPunct="1">
        <a:defRPr kumimoji="1" sz="1800" kern="1200">
          <a:solidFill>
            <a:schemeClr val="tx1"/>
          </a:solidFill>
          <a:latin typeface="+mn-lt"/>
          <a:ea typeface="+mn-ea"/>
          <a:cs typeface="+mn-cs"/>
        </a:defRPr>
      </a:lvl1pPr>
      <a:lvl2pPr marL="457200" algn="l" defTabSz="914400" rtl="0" eaLnBrk="1" latinLnBrk="1" hangingPunct="1">
        <a:defRPr kumimoji="1" sz="1800" kern="1200">
          <a:solidFill>
            <a:schemeClr val="tx1"/>
          </a:solidFill>
          <a:latin typeface="+mn-lt"/>
          <a:ea typeface="+mn-ea"/>
          <a:cs typeface="+mn-cs"/>
        </a:defRPr>
      </a:lvl2pPr>
      <a:lvl3pPr marL="914400" algn="l" defTabSz="914400" rtl="0" eaLnBrk="1" latinLnBrk="1" hangingPunct="1">
        <a:defRPr kumimoji="1" sz="1800" kern="1200">
          <a:solidFill>
            <a:schemeClr val="tx1"/>
          </a:solidFill>
          <a:latin typeface="+mn-lt"/>
          <a:ea typeface="+mn-ea"/>
          <a:cs typeface="+mn-cs"/>
        </a:defRPr>
      </a:lvl3pPr>
      <a:lvl4pPr marL="1371600" algn="l" defTabSz="914400" rtl="0" eaLnBrk="1" latinLnBrk="1" hangingPunct="1">
        <a:defRPr kumimoji="1" sz="1800" kern="1200">
          <a:solidFill>
            <a:schemeClr val="tx1"/>
          </a:solidFill>
          <a:latin typeface="+mn-lt"/>
          <a:ea typeface="+mn-ea"/>
          <a:cs typeface="+mn-cs"/>
        </a:defRPr>
      </a:lvl4pPr>
      <a:lvl5pPr marL="1828800" algn="l" defTabSz="914400" rtl="0" eaLnBrk="1" latinLnBrk="1" hangingPunct="1">
        <a:defRPr kumimoji="1" sz="1800" kern="1200">
          <a:solidFill>
            <a:schemeClr val="tx1"/>
          </a:solidFill>
          <a:latin typeface="+mn-lt"/>
          <a:ea typeface="+mn-ea"/>
          <a:cs typeface="+mn-cs"/>
        </a:defRPr>
      </a:lvl5pPr>
      <a:lvl6pPr marL="2286000" algn="l" defTabSz="914400" rtl="0" eaLnBrk="1" latinLnBrk="1" hangingPunct="1">
        <a:defRPr kumimoji="1" sz="1800" kern="1200">
          <a:solidFill>
            <a:schemeClr val="tx1"/>
          </a:solidFill>
          <a:latin typeface="+mn-lt"/>
          <a:ea typeface="+mn-ea"/>
          <a:cs typeface="+mn-cs"/>
        </a:defRPr>
      </a:lvl6pPr>
      <a:lvl7pPr marL="2743200" algn="l" defTabSz="914400" rtl="0" eaLnBrk="1" latinLnBrk="1" hangingPunct="1">
        <a:defRPr kumimoji="1" sz="1800" kern="1200">
          <a:solidFill>
            <a:schemeClr val="tx1"/>
          </a:solidFill>
          <a:latin typeface="+mn-lt"/>
          <a:ea typeface="+mn-ea"/>
          <a:cs typeface="+mn-cs"/>
        </a:defRPr>
      </a:lvl7pPr>
      <a:lvl8pPr marL="3200400" algn="l" defTabSz="914400" rtl="0" eaLnBrk="1" latinLnBrk="1" hangingPunct="1">
        <a:defRPr kumimoji="1" sz="1800" kern="1200">
          <a:solidFill>
            <a:schemeClr val="tx1"/>
          </a:solidFill>
          <a:latin typeface="+mn-lt"/>
          <a:ea typeface="+mn-ea"/>
          <a:cs typeface="+mn-cs"/>
        </a:defRPr>
      </a:lvl8pPr>
      <a:lvl9pPr marL="3657600" algn="l" defTabSz="914400" rtl="0" eaLnBrk="1" latinLnBrk="1"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58795" name="Rectangle 11"/>
          <p:cNvSpPr>
            <a:spLocks noGrp="1" noRot="1" noChangeArrowheads="1"/>
          </p:cNvSpPr>
          <p:nvPr>
            <p:ph type="title"/>
          </p:nvPr>
        </p:nvSpPr>
        <p:spPr bwMode="auto">
          <a:xfrm>
            <a:off x="609600" y="275034"/>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758796" name="Rectangle 12"/>
          <p:cNvSpPr>
            <a:spLocks noGrp="1" noRot="1" noChangeArrowheads="1"/>
          </p:cNvSpPr>
          <p:nvPr>
            <p:ph type="body" idx="1"/>
          </p:nvPr>
        </p:nvSpPr>
        <p:spPr bwMode="auto">
          <a:xfrm>
            <a:off x="609600" y="1600201"/>
            <a:ext cx="10972800" cy="44987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58799" name="Rectangle 15"/>
          <p:cNvSpPr>
            <a:spLocks noGrp="1" noChangeArrowheads="1"/>
          </p:cNvSpPr>
          <p:nvPr>
            <p:ph type="sldNum" sz="quarter" idx="4"/>
          </p:nvPr>
        </p:nvSpPr>
        <p:spPr bwMode="auto">
          <a:xfrm>
            <a:off x="10985501" y="6248997"/>
            <a:ext cx="842433" cy="47505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defRPr sz="1350" b="0">
                <a:solidFill>
                  <a:schemeClr val="bg1"/>
                </a:solidFill>
                <a:latin typeface="Arial" charset="0"/>
                <a:ea typeface="굴림" charset="-127"/>
              </a:defRPr>
            </a:lvl1pPr>
          </a:lstStyle>
          <a:p>
            <a:pPr>
              <a:defRPr/>
            </a:pPr>
            <a:fld id="{B959B578-373C-4BE7-A36E-9AD71D870E84}" type="slidenum">
              <a:rPr lang="ko-KR" altLang="en-US" smtClean="0"/>
              <a:pPr>
                <a:defRPr/>
              </a:pPr>
              <a:t>‹#›</a:t>
            </a:fld>
            <a:endParaRPr lang="en-US" altLang="ko-KR"/>
          </a:p>
        </p:txBody>
      </p:sp>
      <p:pic>
        <p:nvPicPr>
          <p:cNvPr id="1030" name="Picture 16"/>
          <p:cNvPicPr>
            <a:picLocks noChangeArrowheads="1"/>
          </p:cNvPicPr>
          <p:nvPr/>
        </p:nvPicPr>
        <p:blipFill>
          <a:blip r:embed="rId4"/>
          <a:srcRect/>
          <a:stretch>
            <a:fillRect/>
          </a:stretch>
        </p:blipFill>
        <p:spPr bwMode="auto">
          <a:xfrm>
            <a:off x="237067" y="6415088"/>
            <a:ext cx="1073151" cy="298252"/>
          </a:xfrm>
          <a:prstGeom prst="rect">
            <a:avLst/>
          </a:prstGeom>
          <a:noFill/>
          <a:ln w="9525">
            <a:noFill/>
            <a:miter lim="800000"/>
            <a:headEnd/>
            <a:tailEnd/>
          </a:ln>
        </p:spPr>
      </p:pic>
      <p:pic>
        <p:nvPicPr>
          <p:cNvPr id="6" name="Picture 16"/>
          <p:cNvPicPr>
            <a:picLocks noChangeArrowheads="1"/>
          </p:cNvPicPr>
          <p:nvPr userDrawn="1"/>
        </p:nvPicPr>
        <p:blipFill>
          <a:blip r:embed="rId4"/>
          <a:srcRect/>
          <a:stretch>
            <a:fillRect/>
          </a:stretch>
        </p:blipFill>
        <p:spPr bwMode="auto">
          <a:xfrm>
            <a:off x="237067" y="6415088"/>
            <a:ext cx="1073151" cy="298252"/>
          </a:xfrm>
          <a:prstGeom prst="rect">
            <a:avLst/>
          </a:prstGeom>
          <a:noFill/>
          <a:ln w="9525">
            <a:noFill/>
            <a:miter lim="800000"/>
            <a:headEnd/>
            <a:tailEnd/>
          </a:ln>
        </p:spPr>
      </p:pic>
    </p:spTree>
    <p:extLst>
      <p:ext uri="{BB962C8B-B14F-4D97-AF65-F5344CB8AC3E}">
        <p14:creationId xmlns:p14="http://schemas.microsoft.com/office/powerpoint/2010/main" val="3306060427"/>
      </p:ext>
    </p:extLst>
  </p:cSld>
  <p:clrMap bg1="dk2" tx1="lt1" bg2="dk1" tx2="lt2" accent1="accent1" accent2="accent2" accent3="accent3" accent4="accent4" accent5="accent5" accent6="accent6" hlink="hlink" folHlink="folHlink"/>
  <p:sldLayoutIdLst>
    <p:sldLayoutId id="2147483739" r:id="rId1"/>
    <p:sldLayoutId id="2147483740" r:id="rId2"/>
  </p:sldLayoutIdLst>
  <p:hf hdr="0" dt="0"/>
  <p:txStyles>
    <p:titleStyle>
      <a:lvl1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mj-lt"/>
          <a:ea typeface="+mj-ea"/>
          <a:cs typeface="+mj-cs"/>
        </a:defRPr>
      </a:lvl1pPr>
      <a:lvl2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2pPr>
      <a:lvl3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3pPr>
      <a:lvl4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4pPr>
      <a:lvl5pPr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5pPr>
      <a:lvl6pPr marL="51435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6pPr>
      <a:lvl7pPr marL="102870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7pPr>
      <a:lvl8pPr marL="154305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8pPr>
      <a:lvl9pPr marL="2057400" algn="ctr" rtl="0" eaLnBrk="1" fontAlgn="base" latinLnBrk="1" hangingPunct="1">
        <a:spcBef>
          <a:spcPct val="0"/>
        </a:spcBef>
        <a:spcAft>
          <a:spcPct val="0"/>
        </a:spcAft>
        <a:defRPr sz="4050" b="1">
          <a:solidFill>
            <a:srgbClr val="660033"/>
          </a:solidFill>
          <a:effectLst>
            <a:outerShdw blurRad="38100" dist="38100" dir="2700000" algn="tl">
              <a:srgbClr val="C0C0C0"/>
            </a:outerShdw>
          </a:effectLst>
          <a:latin typeface="Palatino" charset="0"/>
        </a:defRPr>
      </a:lvl9pPr>
    </p:titleStyle>
    <p:bodyStyle>
      <a:lvl1pPr marL="385763" indent="-385763" algn="l" rtl="0" eaLnBrk="1" fontAlgn="base" latinLnBrk="1" hangingPunct="1">
        <a:spcBef>
          <a:spcPct val="20000"/>
        </a:spcBef>
        <a:spcAft>
          <a:spcPct val="0"/>
        </a:spcAft>
        <a:buClr>
          <a:schemeClr val="hlink"/>
        </a:buClr>
        <a:buSzPct val="70000"/>
        <a:buFont typeface="Wingdings" pitchFamily="2" charset="2"/>
        <a:buChar char="n"/>
        <a:defRPr sz="2700">
          <a:solidFill>
            <a:schemeClr val="bg1"/>
          </a:solidFill>
          <a:effectLst>
            <a:outerShdw blurRad="38100" dist="38100" dir="2700000" algn="tl">
              <a:srgbClr val="C0C0C0"/>
            </a:outerShdw>
          </a:effectLst>
          <a:latin typeface="+mn-lt"/>
          <a:ea typeface="+mn-ea"/>
          <a:cs typeface="+mn-cs"/>
        </a:defRPr>
      </a:lvl1pPr>
      <a:lvl2pPr marL="835819" indent="-321469" algn="l" rtl="0" eaLnBrk="1" fontAlgn="base" latinLnBrk="1" hangingPunct="1">
        <a:spcBef>
          <a:spcPct val="20000"/>
        </a:spcBef>
        <a:spcAft>
          <a:spcPct val="0"/>
        </a:spcAft>
        <a:buClr>
          <a:schemeClr val="accent2"/>
        </a:buClr>
        <a:buSzPct val="70000"/>
        <a:buFont typeface="Wingdings" pitchFamily="2" charset="2"/>
        <a:buChar char="n"/>
        <a:defRPr sz="2250">
          <a:solidFill>
            <a:schemeClr val="bg1"/>
          </a:solidFill>
          <a:effectLst>
            <a:outerShdw blurRad="38100" dist="38100" dir="2700000" algn="tl">
              <a:srgbClr val="C0C0C0"/>
            </a:outerShdw>
          </a:effectLst>
          <a:latin typeface="+mn-lt"/>
        </a:defRPr>
      </a:lvl2pPr>
      <a:lvl3pPr marL="1285875" indent="-257175" algn="l" rtl="0" eaLnBrk="1" fontAlgn="base" latinLnBrk="1" hangingPunct="1">
        <a:spcBef>
          <a:spcPct val="20000"/>
        </a:spcBef>
        <a:spcAft>
          <a:spcPct val="0"/>
        </a:spcAft>
        <a:buClr>
          <a:schemeClr val="tx2"/>
        </a:buClr>
        <a:buSzPct val="70000"/>
        <a:buFont typeface="Wingdings" pitchFamily="2" charset="2"/>
        <a:buChar char="n"/>
        <a:defRPr sz="2700">
          <a:solidFill>
            <a:schemeClr val="bg2"/>
          </a:solidFill>
          <a:effectLst>
            <a:outerShdw blurRad="38100" dist="38100" dir="2700000" algn="tl">
              <a:srgbClr val="C0C0C0"/>
            </a:outerShdw>
          </a:effectLst>
          <a:latin typeface="+mn-lt"/>
        </a:defRPr>
      </a:lvl3pPr>
      <a:lvl4pPr marL="1800225" indent="-257175" algn="l" rtl="0" eaLnBrk="1" fontAlgn="base" latinLnBrk="1" hangingPunct="1">
        <a:spcBef>
          <a:spcPct val="20000"/>
        </a:spcBef>
        <a:spcAft>
          <a:spcPct val="0"/>
        </a:spcAft>
        <a:buClr>
          <a:schemeClr val="accent2"/>
        </a:buClr>
        <a:buSzPct val="70000"/>
        <a:buFont typeface="Wingdings" pitchFamily="2" charset="2"/>
        <a:buChar char="n"/>
        <a:defRPr sz="1800">
          <a:solidFill>
            <a:schemeClr val="bg2"/>
          </a:solidFill>
          <a:effectLst>
            <a:outerShdw blurRad="38100" dist="38100" dir="2700000" algn="tl">
              <a:srgbClr val="C0C0C0"/>
            </a:outerShdw>
          </a:effectLst>
          <a:latin typeface="+mn-lt"/>
        </a:defRPr>
      </a:lvl4pPr>
      <a:lvl5pPr marL="231457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5pPr>
      <a:lvl6pPr marL="282892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6pPr>
      <a:lvl7pPr marL="334327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7pPr>
      <a:lvl8pPr marL="385762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8pPr>
      <a:lvl9pPr marL="4371975" indent="-257175" algn="l" rtl="0" eaLnBrk="1" fontAlgn="base" latinLnBrk="1" hangingPunct="1">
        <a:spcBef>
          <a:spcPct val="20000"/>
        </a:spcBef>
        <a:spcAft>
          <a:spcPct val="0"/>
        </a:spcAft>
        <a:buClr>
          <a:schemeClr val="hlink"/>
        </a:buClr>
        <a:buSzPct val="70000"/>
        <a:buFont typeface="Wingdings" pitchFamily="2" charset="2"/>
        <a:buChar char="n"/>
        <a:defRPr sz="1800">
          <a:solidFill>
            <a:schemeClr val="bg2"/>
          </a:solidFill>
          <a:effectLst>
            <a:outerShdw blurRad="38100" dist="38100" dir="2700000" algn="tl">
              <a:srgbClr val="C0C0C0"/>
            </a:outerShdw>
          </a:effectLst>
          <a:latin typeface="+mn-lt"/>
        </a:defRPr>
      </a:lvl9pPr>
    </p:bodyStyle>
    <p:otherStyle>
      <a:defPPr>
        <a:defRPr lang="ko-KR"/>
      </a:defPPr>
      <a:lvl1pPr marL="0" algn="l" defTabSz="1028700" rtl="0" eaLnBrk="1" latinLnBrk="1" hangingPunct="1">
        <a:defRPr sz="2025" kern="1200">
          <a:solidFill>
            <a:schemeClr val="tx1"/>
          </a:solidFill>
          <a:latin typeface="+mn-lt"/>
          <a:ea typeface="+mn-ea"/>
          <a:cs typeface="+mn-cs"/>
        </a:defRPr>
      </a:lvl1pPr>
      <a:lvl2pPr marL="514350" algn="l" defTabSz="1028700" rtl="0" eaLnBrk="1" latinLnBrk="1" hangingPunct="1">
        <a:defRPr sz="2025" kern="1200">
          <a:solidFill>
            <a:schemeClr val="tx1"/>
          </a:solidFill>
          <a:latin typeface="+mn-lt"/>
          <a:ea typeface="+mn-ea"/>
          <a:cs typeface="+mn-cs"/>
        </a:defRPr>
      </a:lvl2pPr>
      <a:lvl3pPr marL="1028700" algn="l" defTabSz="1028700" rtl="0" eaLnBrk="1" latinLnBrk="1" hangingPunct="1">
        <a:defRPr sz="2025" kern="1200">
          <a:solidFill>
            <a:schemeClr val="tx1"/>
          </a:solidFill>
          <a:latin typeface="+mn-lt"/>
          <a:ea typeface="+mn-ea"/>
          <a:cs typeface="+mn-cs"/>
        </a:defRPr>
      </a:lvl3pPr>
      <a:lvl4pPr marL="1543050" algn="l" defTabSz="1028700" rtl="0" eaLnBrk="1" latinLnBrk="1" hangingPunct="1">
        <a:defRPr sz="2025" kern="1200">
          <a:solidFill>
            <a:schemeClr val="tx1"/>
          </a:solidFill>
          <a:latin typeface="+mn-lt"/>
          <a:ea typeface="+mn-ea"/>
          <a:cs typeface="+mn-cs"/>
        </a:defRPr>
      </a:lvl4pPr>
      <a:lvl5pPr marL="2057400" algn="l" defTabSz="1028700" rtl="0" eaLnBrk="1" latinLnBrk="1" hangingPunct="1">
        <a:defRPr sz="2025" kern="1200">
          <a:solidFill>
            <a:schemeClr val="tx1"/>
          </a:solidFill>
          <a:latin typeface="+mn-lt"/>
          <a:ea typeface="+mn-ea"/>
          <a:cs typeface="+mn-cs"/>
        </a:defRPr>
      </a:lvl5pPr>
      <a:lvl6pPr marL="2571750" algn="l" defTabSz="1028700" rtl="0" eaLnBrk="1" latinLnBrk="1" hangingPunct="1">
        <a:defRPr sz="2025" kern="1200">
          <a:solidFill>
            <a:schemeClr val="tx1"/>
          </a:solidFill>
          <a:latin typeface="+mn-lt"/>
          <a:ea typeface="+mn-ea"/>
          <a:cs typeface="+mn-cs"/>
        </a:defRPr>
      </a:lvl6pPr>
      <a:lvl7pPr marL="3086100" algn="l" defTabSz="1028700" rtl="0" eaLnBrk="1" latinLnBrk="1" hangingPunct="1">
        <a:defRPr sz="2025" kern="1200">
          <a:solidFill>
            <a:schemeClr val="tx1"/>
          </a:solidFill>
          <a:latin typeface="+mn-lt"/>
          <a:ea typeface="+mn-ea"/>
          <a:cs typeface="+mn-cs"/>
        </a:defRPr>
      </a:lvl7pPr>
      <a:lvl8pPr marL="3600450" algn="l" defTabSz="1028700" rtl="0" eaLnBrk="1" latinLnBrk="1" hangingPunct="1">
        <a:defRPr sz="2025" kern="1200">
          <a:solidFill>
            <a:schemeClr val="tx1"/>
          </a:solidFill>
          <a:latin typeface="+mn-lt"/>
          <a:ea typeface="+mn-ea"/>
          <a:cs typeface="+mn-cs"/>
        </a:defRPr>
      </a:lvl8pPr>
      <a:lvl9pPr marL="4114800" algn="l" defTabSz="1028700" rtl="0" eaLnBrk="1" latinLnBrk="1"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home.cs.colorado.edu/~kena/classes/6448/s01/examples/edmonb3.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46C2F65-AFBE-A443-992B-545A1D1D98DC}"/>
              </a:ext>
            </a:extLst>
          </p:cNvPr>
          <p:cNvSpPr>
            <a:spLocks noGrp="1"/>
          </p:cNvSpPr>
          <p:nvPr>
            <p:ph type="ctrTitle"/>
          </p:nvPr>
        </p:nvSpPr>
        <p:spPr>
          <a:xfrm>
            <a:off x="838200" y="1371600"/>
            <a:ext cx="10591800" cy="1752600"/>
          </a:xfrm>
        </p:spPr>
        <p:txBody>
          <a:bodyPr/>
          <a:lstStyle/>
          <a:p>
            <a:pPr algn="l"/>
            <a:r>
              <a:rPr lang="en-US" altLang="ko-KR" sz="3200" dirty="0"/>
              <a:t>CS30500:</a:t>
            </a:r>
            <a:br>
              <a:rPr lang="en-US" altLang="ko-KR" sz="3200" dirty="0"/>
            </a:br>
            <a:r>
              <a:rPr lang="en-US" altLang="ko-KR" sz="4600" dirty="0">
                <a:effectLst>
                  <a:reflection blurRad="6350" stA="55000" endA="300" endPos="45500" dir="5400000" sy="-100000" algn="bl" rotWithShape="0"/>
                </a:effectLst>
              </a:rPr>
              <a:t>Introduction to Software Engineering</a:t>
            </a:r>
            <a:endParaRPr lang="ja-JP" altLang="en-US" sz="4600" dirty="0">
              <a:effectLst>
                <a:reflection blurRad="6350" stA="55000" endA="300" endPos="45500" dir="5400000" sy="-100000" algn="bl" rotWithShape="0"/>
              </a:effectLst>
            </a:endParaRPr>
          </a:p>
        </p:txBody>
      </p:sp>
      <p:sp>
        <p:nvSpPr>
          <p:cNvPr id="11" name="Subtitle 2">
            <a:extLst>
              <a:ext uri="{FF2B5EF4-FFF2-40B4-BE49-F238E27FC236}">
                <a16:creationId xmlns:a16="http://schemas.microsoft.com/office/drawing/2014/main" id="{D6AC6335-4885-604B-B17F-FE1125CA422E}"/>
              </a:ext>
            </a:extLst>
          </p:cNvPr>
          <p:cNvSpPr>
            <a:spLocks noGrp="1"/>
          </p:cNvSpPr>
          <p:nvPr>
            <p:ph type="subTitle" idx="1"/>
          </p:nvPr>
        </p:nvSpPr>
        <p:spPr>
          <a:xfrm>
            <a:off x="2590800" y="4800600"/>
            <a:ext cx="7010400" cy="1295400"/>
          </a:xfrm>
        </p:spPr>
        <p:txBody>
          <a:bodyPr>
            <a:normAutofit/>
          </a:bodyPr>
          <a:lstStyle/>
          <a:p>
            <a:r>
              <a:rPr lang="en-US" altLang="ko-KR" b="1" dirty="0">
                <a:solidFill>
                  <a:schemeClr val="tx1">
                    <a:lumMod val="65000"/>
                    <a:lumOff val="35000"/>
                  </a:schemeClr>
                </a:solidFill>
              </a:rPr>
              <a:t>Prof. In-Young Ko</a:t>
            </a:r>
          </a:p>
          <a:p>
            <a:r>
              <a:rPr lang="en-US" altLang="ko-KR" sz="2400" dirty="0">
                <a:solidFill>
                  <a:schemeClr val="tx1">
                    <a:lumMod val="65000"/>
                    <a:lumOff val="35000"/>
                  </a:schemeClr>
                </a:solidFill>
              </a:rPr>
              <a:t>School of Computing</a:t>
            </a:r>
          </a:p>
        </p:txBody>
      </p:sp>
      <p:sp>
        <p:nvSpPr>
          <p:cNvPr id="12" name="날짜 개체 틀 6">
            <a:extLst>
              <a:ext uri="{FF2B5EF4-FFF2-40B4-BE49-F238E27FC236}">
                <a16:creationId xmlns:a16="http://schemas.microsoft.com/office/drawing/2014/main" id="{EA994E28-A9E8-A94E-B41D-7947F159D665}"/>
              </a:ext>
            </a:extLst>
          </p:cNvPr>
          <p:cNvSpPr txBox="1">
            <a:spLocks/>
          </p:cNvSpPr>
          <p:nvPr/>
        </p:nvSpPr>
        <p:spPr>
          <a:xfrm>
            <a:off x="9069936" y="268937"/>
            <a:ext cx="2362200" cy="685800"/>
          </a:xfrm>
          <a:prstGeom prst="rect">
            <a:avLst/>
          </a:prstGeom>
        </p:spPr>
        <p:txBody>
          <a:bodyPr vert="horz" lIns="91440" tIns="45720" rIns="91440" bIns="45720" rtlCol="0" anchor="ctr"/>
          <a:lstStyle>
            <a:defPPr>
              <a:defRPr lang="en-US"/>
            </a:defPPr>
            <a:lvl1pPr marL="0" algn="l" defTabSz="914400" rtl="0" latinLnBrk="0">
              <a:defRPr lang="ko-KR" altLang="en-US" sz="1200" b="0" kern="1200" dirty="0">
                <a:solidFill>
                  <a:srgbClr val="004191"/>
                </a:solidFill>
                <a:latin typeface="Arial" charset="0"/>
                <a:ea typeface="Arial" charset="0"/>
                <a:cs typeface="Arial" charset="0"/>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r"/>
            <a:r>
              <a:rPr lang="en-US" altLang="ko-KR" sz="2400" dirty="0"/>
              <a:t>Spring 2025</a:t>
            </a:r>
            <a:endParaRPr lang="en-US" sz="2400" dirty="0">
              <a:solidFill>
                <a:srgbClr val="FFFFFF"/>
              </a:solidFill>
            </a:endParaRPr>
          </a:p>
        </p:txBody>
      </p:sp>
      <p:sp>
        <p:nvSpPr>
          <p:cNvPr id="13" name="직사각형 12">
            <a:extLst>
              <a:ext uri="{FF2B5EF4-FFF2-40B4-BE49-F238E27FC236}">
                <a16:creationId xmlns:a16="http://schemas.microsoft.com/office/drawing/2014/main" id="{814A8481-84D5-F745-8EBE-09F65B08EA67}"/>
              </a:ext>
            </a:extLst>
          </p:cNvPr>
          <p:cNvSpPr/>
          <p:nvPr/>
        </p:nvSpPr>
        <p:spPr>
          <a:xfrm>
            <a:off x="3816097" y="3429000"/>
            <a:ext cx="4261103" cy="461665"/>
          </a:xfrm>
          <a:prstGeom prst="rect">
            <a:avLst/>
          </a:prstGeom>
        </p:spPr>
        <p:txBody>
          <a:bodyPr wrap="none">
            <a:spAutoFit/>
          </a:bodyPr>
          <a:lstStyle/>
          <a:p>
            <a:pPr algn="r"/>
            <a:r>
              <a:rPr lang="en-US" altLang="ko-KR" sz="2400" dirty="0">
                <a:solidFill>
                  <a:srgbClr val="595959"/>
                </a:solidFill>
                <a:latin typeface="Arial" charset="0"/>
                <a:ea typeface="Arial" charset="0"/>
                <a:cs typeface="Arial" charset="0"/>
              </a:rPr>
              <a:t>Ch</a:t>
            </a:r>
            <a:r>
              <a:rPr lang="ko-KR" altLang="en-US" sz="2400" dirty="0">
                <a:solidFill>
                  <a:srgbClr val="595959"/>
                </a:solidFill>
                <a:latin typeface="Arial" charset="0"/>
                <a:ea typeface="Arial" charset="0"/>
                <a:cs typeface="Arial" charset="0"/>
              </a:rPr>
              <a:t> </a:t>
            </a:r>
            <a:r>
              <a:rPr lang="en-US" altLang="ko-KR" sz="2400" dirty="0">
                <a:solidFill>
                  <a:srgbClr val="595959"/>
                </a:solidFill>
                <a:latin typeface="Arial" charset="0"/>
                <a:ea typeface="Arial" charset="0"/>
                <a:cs typeface="Arial" charset="0"/>
              </a:rPr>
              <a:t>8.</a:t>
            </a:r>
            <a:r>
              <a:rPr lang="ko-KR" altLang="en-US" sz="2400" dirty="0">
                <a:solidFill>
                  <a:srgbClr val="595959"/>
                </a:solidFill>
                <a:latin typeface="Arial" charset="0"/>
                <a:ea typeface="Arial" charset="0"/>
                <a:cs typeface="Arial" charset="0"/>
              </a:rPr>
              <a:t> </a:t>
            </a:r>
            <a:r>
              <a:rPr lang="en-US" altLang="ko-KR" sz="2400" dirty="0">
                <a:solidFill>
                  <a:srgbClr val="595959"/>
                </a:solidFill>
                <a:latin typeface="Arial" charset="0"/>
                <a:ea typeface="Arial" charset="0"/>
                <a:cs typeface="Arial" charset="0"/>
              </a:rPr>
              <a:t>Requirements Modeling</a:t>
            </a:r>
          </a:p>
        </p:txBody>
      </p:sp>
      <p:sp>
        <p:nvSpPr>
          <p:cNvPr id="14" name="TextBox 13">
            <a:extLst>
              <a:ext uri="{FF2B5EF4-FFF2-40B4-BE49-F238E27FC236}">
                <a16:creationId xmlns:a16="http://schemas.microsoft.com/office/drawing/2014/main" id="{ED41C5AA-3030-1A45-87FA-8267D228F8D9}"/>
              </a:ext>
            </a:extLst>
          </p:cNvPr>
          <p:cNvSpPr txBox="1"/>
          <p:nvPr/>
        </p:nvSpPr>
        <p:spPr>
          <a:xfrm>
            <a:off x="1341690" y="358923"/>
            <a:ext cx="0" cy="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ko-Kore-KR" altLang="en-US" sz="1200" b="1"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Rot="1" noChangeArrowheads="1"/>
          </p:cNvSpPr>
          <p:nvPr>
            <p:ph type="title"/>
          </p:nvPr>
        </p:nvSpPr>
        <p:spPr/>
        <p:txBody>
          <a:bodyPr/>
          <a:lstStyle/>
          <a:p>
            <a:pPr eaLnBrk="1" hangingPunct="1">
              <a:defRPr/>
            </a:pPr>
            <a:r>
              <a:rPr lang="en-US" altLang="ko-KR"/>
              <a:t>Use Case Modeling</a:t>
            </a:r>
          </a:p>
        </p:txBody>
      </p:sp>
      <p:sp>
        <p:nvSpPr>
          <p:cNvPr id="1312771" name="Rectangle 3"/>
          <p:cNvSpPr>
            <a:spLocks noGrp="1" noChangeArrowheads="1"/>
          </p:cNvSpPr>
          <p:nvPr>
            <p:ph idx="1"/>
          </p:nvPr>
        </p:nvSpPr>
        <p:spPr/>
        <p:txBody>
          <a:bodyPr>
            <a:normAutofit/>
          </a:bodyPr>
          <a:lstStyle/>
          <a:p>
            <a:pPr eaLnBrk="1" hangingPunct="1">
              <a:spcBef>
                <a:spcPct val="15000"/>
              </a:spcBef>
              <a:buFont typeface="Wingdings" charset="2"/>
              <a:buChar char="§"/>
              <a:defRPr/>
            </a:pPr>
            <a:r>
              <a:rPr lang="en-US" altLang="ko-KR" sz="2400" i="1" dirty="0">
                <a:solidFill>
                  <a:srgbClr val="0070C0"/>
                </a:solidFill>
              </a:rPr>
              <a:t>Use case model</a:t>
            </a:r>
            <a:r>
              <a:rPr lang="en-US" altLang="ko-KR" sz="2400" dirty="0">
                <a:solidFill>
                  <a:srgbClr val="0070C0"/>
                </a:solidFill>
              </a:rPr>
              <a:t> </a:t>
            </a:r>
            <a:r>
              <a:rPr lang="en-US" altLang="ko-KR" sz="2400" dirty="0"/>
              <a:t>is the </a:t>
            </a:r>
            <a:r>
              <a:rPr lang="en-US" altLang="ko-KR" sz="2400" u="sng" dirty="0"/>
              <a:t>collection of diagrams</a:t>
            </a:r>
            <a:r>
              <a:rPr lang="en-US" altLang="ko-KR" sz="2400" dirty="0"/>
              <a:t>, </a:t>
            </a:r>
            <a:r>
              <a:rPr lang="en-US" altLang="ko-KR" sz="2400" u="sng" dirty="0"/>
              <a:t>descriptions</a:t>
            </a:r>
            <a:r>
              <a:rPr lang="en-US" altLang="ko-KR" sz="2400" dirty="0"/>
              <a:t> needed to represent the use cases and actors</a:t>
            </a:r>
          </a:p>
          <a:p>
            <a:pPr>
              <a:spcBef>
                <a:spcPts val="1632"/>
              </a:spcBef>
              <a:buFont typeface="Wingdings" charset="2"/>
              <a:buChar char="§"/>
              <a:defRPr/>
            </a:pPr>
            <a:r>
              <a:rPr lang="en-US" altLang="ko-KR" sz="2400" dirty="0"/>
              <a:t>Use case modeling process</a:t>
            </a:r>
          </a:p>
          <a:p>
            <a:pPr marL="914400" lvl="1" indent="-457200">
              <a:spcBef>
                <a:spcPts val="960"/>
              </a:spcBef>
              <a:buFont typeface="+mj-lt"/>
              <a:buAutoNum type="arabicPeriod"/>
              <a:defRPr/>
            </a:pPr>
            <a:r>
              <a:rPr lang="en-US" altLang="ko-KR" sz="2000" dirty="0"/>
              <a:t>Defines the </a:t>
            </a:r>
            <a:r>
              <a:rPr lang="en-US" altLang="ko-KR" sz="2000" dirty="0">
                <a:solidFill>
                  <a:srgbClr val="0070C0"/>
                </a:solidFill>
              </a:rPr>
              <a:t>system boundary</a:t>
            </a:r>
          </a:p>
          <a:p>
            <a:pPr marL="914400" lvl="1" indent="-457200">
              <a:spcBef>
                <a:spcPts val="960"/>
              </a:spcBef>
              <a:buFont typeface="+mj-lt"/>
              <a:buAutoNum type="arabicPeriod"/>
              <a:defRPr/>
            </a:pPr>
            <a:r>
              <a:rPr lang="en-US" altLang="ko-KR" sz="2000" dirty="0"/>
              <a:t>Finds the </a:t>
            </a:r>
            <a:r>
              <a:rPr lang="en-US" altLang="ko-KR" sz="2000" dirty="0">
                <a:solidFill>
                  <a:srgbClr val="0070C0"/>
                </a:solidFill>
              </a:rPr>
              <a:t>actors</a:t>
            </a:r>
          </a:p>
          <a:p>
            <a:pPr marL="914400" lvl="1" indent="-457200">
              <a:spcBef>
                <a:spcPts val="960"/>
              </a:spcBef>
              <a:buFont typeface="+mj-lt"/>
              <a:buAutoNum type="arabicPeriod"/>
              <a:defRPr/>
            </a:pPr>
            <a:r>
              <a:rPr lang="en-US" altLang="ko-KR" sz="2000" dirty="0"/>
              <a:t>Finds the </a:t>
            </a:r>
            <a:r>
              <a:rPr lang="en-US" altLang="ko-KR" sz="2000" dirty="0">
                <a:solidFill>
                  <a:srgbClr val="0070C0"/>
                </a:solidFill>
              </a:rPr>
              <a:t>use cases</a:t>
            </a:r>
          </a:p>
          <a:p>
            <a:pPr marL="914400" lvl="1" indent="-457200">
              <a:spcBef>
                <a:spcPts val="960"/>
              </a:spcBef>
              <a:buFont typeface="+mj-lt"/>
              <a:buAutoNum type="arabicPeriod"/>
              <a:defRPr/>
            </a:pPr>
            <a:r>
              <a:rPr lang="en-US" altLang="ko-KR" sz="2000" u="sng" dirty="0"/>
              <a:t>Describes</a:t>
            </a:r>
            <a:r>
              <a:rPr lang="en-US" altLang="ko-KR" sz="2000" dirty="0"/>
              <a:t> each use case</a:t>
            </a:r>
          </a:p>
          <a:p>
            <a:pPr marL="914400" lvl="1" indent="-457200">
              <a:spcBef>
                <a:spcPts val="960"/>
              </a:spcBef>
              <a:buFont typeface="+mj-lt"/>
              <a:buAutoNum type="arabicPeriod"/>
              <a:defRPr/>
            </a:pPr>
            <a:r>
              <a:rPr lang="en-US" altLang="ko-KR" sz="2000" u="sng" dirty="0"/>
              <a:t>Refactors</a:t>
            </a:r>
            <a:r>
              <a:rPr lang="en-US" altLang="ko-KR" sz="2000" dirty="0"/>
              <a:t> the use case model</a:t>
            </a:r>
          </a:p>
          <a:p>
            <a:pPr marL="914400" lvl="1" indent="-457200">
              <a:spcBef>
                <a:spcPts val="960"/>
              </a:spcBef>
              <a:buFont typeface="+mj-lt"/>
              <a:buAutoNum type="arabicPeriod"/>
              <a:defRPr/>
            </a:pPr>
            <a:r>
              <a:rPr lang="en-US" altLang="ko-KR" sz="2000" u="sng" dirty="0"/>
              <a:t>Prioritizes</a:t>
            </a:r>
            <a:r>
              <a:rPr lang="en-US" altLang="ko-KR" sz="2000" dirty="0"/>
              <a:t> use cases</a:t>
            </a:r>
          </a:p>
          <a:p>
            <a:pPr marL="914400" lvl="1" indent="-457200">
              <a:spcBef>
                <a:spcPts val="960"/>
              </a:spcBef>
              <a:buFont typeface="+mj-lt"/>
              <a:buAutoNum type="arabicPeriod"/>
              <a:defRPr/>
            </a:pPr>
            <a:r>
              <a:rPr lang="en-US" altLang="ko-KR" sz="2000" u="sng" dirty="0"/>
              <a:t>Adds</a:t>
            </a:r>
            <a:r>
              <a:rPr lang="en-US" altLang="ko-KR" sz="2000" dirty="0"/>
              <a:t> future requirements (</a:t>
            </a:r>
            <a:r>
              <a:rPr lang="en-US" altLang="ko-KR" sz="2000" dirty="0">
                <a:solidFill>
                  <a:srgbClr val="0070C0"/>
                </a:solidFill>
              </a:rPr>
              <a:t>change cases</a:t>
            </a:r>
            <a:r>
              <a:rPr lang="en-US" altLang="ko-KR" sz="2000" dirty="0"/>
              <a:t>)</a:t>
            </a:r>
          </a:p>
          <a:p>
            <a:pPr marL="914400" lvl="1" indent="-457200">
              <a:spcBef>
                <a:spcPts val="960"/>
              </a:spcBef>
              <a:buFont typeface="+mj-lt"/>
              <a:buAutoNum type="arabicPeriod"/>
              <a:defRPr/>
            </a:pPr>
            <a:r>
              <a:rPr lang="en-US" altLang="ko-KR" sz="2000" u="sng" dirty="0"/>
              <a:t>Organizes</a:t>
            </a:r>
            <a:r>
              <a:rPr lang="en-US" altLang="ko-KR" sz="2000" dirty="0"/>
              <a:t> the use case model (</a:t>
            </a:r>
            <a:r>
              <a:rPr lang="en-US" altLang="ko-KR" sz="2000" dirty="0">
                <a:solidFill>
                  <a:srgbClr val="0070C0"/>
                </a:solidFill>
              </a:rPr>
              <a:t>packages</a:t>
            </a:r>
            <a:r>
              <a:rPr lang="en-US" altLang="ko-KR" sz="2000" dirty="0"/>
              <a:t>)</a:t>
            </a:r>
          </a:p>
        </p:txBody>
      </p:sp>
      <p:sp>
        <p:nvSpPr>
          <p:cNvPr id="29698" name="날짜 개체 틀 3"/>
          <p:cNvSpPr>
            <a:spLocks noGrp="1"/>
          </p:cNvSpPr>
          <p:nvPr>
            <p:ph type="dt" sz="half" idx="10"/>
          </p:nvPr>
        </p:nvSpPr>
        <p:spPr/>
        <p:txBody>
          <a:bodyPr/>
          <a:lstStyle/>
          <a:p>
            <a:pPr>
              <a:defRPr/>
            </a:pPr>
            <a:r>
              <a:rPr lang="en-US" altLang="ko-KR"/>
              <a:t>Spring 2025</a:t>
            </a:r>
          </a:p>
        </p:txBody>
      </p:sp>
      <p:sp>
        <p:nvSpPr>
          <p:cNvPr id="29700" name="바닥글 개체 틀 5"/>
          <p:cNvSpPr>
            <a:spLocks noGrp="1"/>
          </p:cNvSpPr>
          <p:nvPr>
            <p:ph type="ftr" sz="quarter" idx="11"/>
          </p:nvPr>
        </p:nvSpPr>
        <p:spPr/>
        <p:txBody>
          <a:bodyPr/>
          <a:lstStyle/>
          <a:p>
            <a:pPr>
              <a:defRPr/>
            </a:pPr>
            <a:r>
              <a:rPr lang="en-US" altLang="ko-KR"/>
              <a:t>CS30500        Copyright (c) In-Young Ko, KAIST</a:t>
            </a:r>
          </a:p>
        </p:txBody>
      </p:sp>
      <p:sp>
        <p:nvSpPr>
          <p:cNvPr id="29699"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1103219F-4DE8-CA49-AC04-DED09A4A1CD6}" type="slidenum">
              <a:rPr lang="ko-KR" altLang="en-US"/>
              <a:pPr/>
              <a:t>10</a:t>
            </a:fld>
            <a:endParaRPr lang="en-US" altLang="ko-KR"/>
          </a:p>
        </p:txBody>
      </p:sp>
      <p:sp>
        <p:nvSpPr>
          <p:cNvPr id="26631"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399382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System Diagram (Context Diagram)</a:t>
            </a:r>
            <a:endParaRPr kumimoji="1" lang="ko-KR" altLang="en-US" dirty="0"/>
          </a:p>
        </p:txBody>
      </p:sp>
      <p:sp>
        <p:nvSpPr>
          <p:cNvPr id="3" name="내용 개체 틀 2"/>
          <p:cNvSpPr>
            <a:spLocks noGrp="1"/>
          </p:cNvSpPr>
          <p:nvPr>
            <p:ph idx="1"/>
          </p:nvPr>
        </p:nvSpPr>
        <p:spPr/>
        <p:txBody>
          <a:bodyPr>
            <a:normAutofit/>
          </a:bodyPr>
          <a:lstStyle/>
          <a:p>
            <a:r>
              <a:rPr lang="en-US" altLang="ko-KR" sz="2400" dirty="0"/>
              <a:t>Describes the </a:t>
            </a:r>
            <a:r>
              <a:rPr lang="en-US" altLang="ko-KR" sz="2400" u="sng" dirty="0"/>
              <a:t>system boundaries</a:t>
            </a:r>
            <a:r>
              <a:rPr lang="en-US" altLang="ko-KR" sz="2400" dirty="0"/>
              <a:t> and identifies the </a:t>
            </a:r>
            <a:r>
              <a:rPr lang="en-US" altLang="ko-KR" sz="2400" u="sng" dirty="0"/>
              <a:t>actors</a:t>
            </a:r>
            <a:r>
              <a:rPr lang="en-US" altLang="ko-KR" sz="2400" dirty="0"/>
              <a:t> of the system</a:t>
            </a:r>
          </a:p>
          <a:p>
            <a:r>
              <a:rPr lang="en-US" altLang="ko-KR" sz="2400" dirty="0"/>
              <a:t>Creating a system diagram is the first step in use-case modeling</a:t>
            </a:r>
          </a:p>
          <a:p>
            <a:endParaRPr lang="en-US" altLang="ko-KR" sz="2400" dirty="0"/>
          </a:p>
          <a:p>
            <a:endParaRPr lang="ko-KR" altLang="en-US" sz="2400" dirty="0"/>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11</a:t>
            </a:fld>
            <a:endParaRPr lang="ko-KR" altLang="en-US" dirty="0"/>
          </a:p>
        </p:txBody>
      </p:sp>
      <p:pic>
        <p:nvPicPr>
          <p:cNvPr id="7" name="그림 6"/>
          <p:cNvPicPr>
            <a:picLocks noChangeAspect="1"/>
          </p:cNvPicPr>
          <p:nvPr/>
        </p:nvPicPr>
        <p:blipFill>
          <a:blip r:embed="rId3"/>
          <a:stretch>
            <a:fillRect/>
          </a:stretch>
        </p:blipFill>
        <p:spPr>
          <a:xfrm>
            <a:off x="3124200" y="2362200"/>
            <a:ext cx="5587453" cy="3986100"/>
          </a:xfrm>
          <a:prstGeom prst="rect">
            <a:avLst/>
          </a:prstGeom>
        </p:spPr>
      </p:pic>
      <p:sp>
        <p:nvSpPr>
          <p:cNvPr id="8" name="직사각형 7"/>
          <p:cNvSpPr/>
          <p:nvPr/>
        </p:nvSpPr>
        <p:spPr>
          <a:xfrm>
            <a:off x="9708232" y="6129943"/>
            <a:ext cx="790601" cy="276999"/>
          </a:xfrm>
          <a:prstGeom prst="rect">
            <a:avLst/>
          </a:prstGeom>
        </p:spPr>
        <p:txBody>
          <a:bodyPr wrap="none">
            <a:spAutoFit/>
          </a:bodyPr>
          <a:lstStyle/>
          <a:p>
            <a:r>
              <a:rPr kumimoji="1" lang="en-US" altLang="ko-KR" sz="1200">
                <a:solidFill>
                  <a:prstClr val="black">
                    <a:lumMod val="50000"/>
                    <a:lumOff val="50000"/>
                  </a:prstClr>
                </a:solidFill>
                <a:latin typeface="Arial" charset="0"/>
                <a:ea typeface="Arial" charset="0"/>
                <a:cs typeface="Arial" charset="0"/>
              </a:rPr>
              <a:t>[LeWi99]</a:t>
            </a:r>
            <a:endParaRPr lang="ko-KR" altLang="en-US" sz="1400" dirty="0"/>
          </a:p>
        </p:txBody>
      </p:sp>
      <p:sp>
        <p:nvSpPr>
          <p:cNvPr id="9" name="직사각형 8">
            <a:extLst>
              <a:ext uri="{FF2B5EF4-FFF2-40B4-BE49-F238E27FC236}">
                <a16:creationId xmlns:a16="http://schemas.microsoft.com/office/drawing/2014/main" id="{C36395F1-79EC-2CBB-7490-DCB52C7CC673}"/>
              </a:ext>
            </a:extLst>
          </p:cNvPr>
          <p:cNvSpPr/>
          <p:nvPr/>
        </p:nvSpPr>
        <p:spPr>
          <a:xfrm>
            <a:off x="4572000" y="2743200"/>
            <a:ext cx="2590800" cy="1676400"/>
          </a:xfrm>
          <a:prstGeom prst="rect">
            <a:avLst/>
          </a:prstGeom>
          <a:solidFill>
            <a:schemeClr val="bg1"/>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2000" b="1" dirty="0">
                <a:solidFill>
                  <a:schemeClr val="tx1"/>
                </a:solidFill>
                <a:latin typeface="Arial" panose="020B0604020202020204" pitchFamily="34" charset="0"/>
                <a:cs typeface="Arial" panose="020B0604020202020204" pitchFamily="34" charset="0"/>
              </a:rPr>
              <a:t>The System</a:t>
            </a:r>
            <a:endParaRPr kumimoji="1" lang="ko-KR" alt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082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42F4B-2A94-FF4D-AF6D-03E0C4887BA7}"/>
              </a:ext>
            </a:extLst>
          </p:cNvPr>
          <p:cNvSpPr>
            <a:spLocks noGrp="1"/>
          </p:cNvSpPr>
          <p:nvPr>
            <p:ph type="title"/>
          </p:nvPr>
        </p:nvSpPr>
        <p:spPr/>
        <p:txBody>
          <a:bodyPr/>
          <a:lstStyle/>
          <a:p>
            <a:r>
              <a:rPr kumimoji="1" lang="en-US" altLang="ko-KR" dirty="0"/>
              <a:t>Vision Diagram Generated by ChatGPT</a:t>
            </a:r>
            <a:endParaRPr kumimoji="1" lang="ko-KR" altLang="en-US" dirty="0"/>
          </a:p>
        </p:txBody>
      </p:sp>
      <p:sp>
        <p:nvSpPr>
          <p:cNvPr id="4" name="날짜 개체 틀 3">
            <a:extLst>
              <a:ext uri="{FF2B5EF4-FFF2-40B4-BE49-F238E27FC236}">
                <a16:creationId xmlns:a16="http://schemas.microsoft.com/office/drawing/2014/main" id="{2DBDE50B-E783-D561-BEB0-73AB99DB4388}"/>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FF5F2C44-887F-DEE0-86E6-12DD2C19C10C}"/>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39D4F2A-1D01-0F88-6645-4631D49CF9AD}"/>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12</a:t>
            </a:fld>
            <a:endParaRPr lang="ko-KR" altLang="en-US" dirty="0"/>
          </a:p>
        </p:txBody>
      </p:sp>
      <p:pic>
        <p:nvPicPr>
          <p:cNvPr id="1026" name="Picture 2" descr="A use case diagram for an LG Smart Home Butler System. The diagram includes the following actors:&#10;&#10;1. Homeowner&#10;2. Guest User&#10;3. System Administrator&#10;4. LG Smart Butler&#10;&#10;Use cases include:&#10;- Voice Command Control&#10;- Gesture Recognition&#10;- Appliance Control&#10;- Automation &amp; Scheduling&#10;- Remote Control via Mobile App&#10;- User Preferences Learning&#10;- Emergency Handling&#10;- Energy Efficiency Mode&#10;- Multi-User Management&#10;- Security &amp; Authentication&#10;&#10;The actors are connected to their relevant use cases with lines, showing interactions. The diagram is clean and structured, with clear labels.">
            <a:extLst>
              <a:ext uri="{FF2B5EF4-FFF2-40B4-BE49-F238E27FC236}">
                <a16:creationId xmlns:a16="http://schemas.microsoft.com/office/drawing/2014/main" id="{4CDB04C7-93A2-7C5B-AE04-7C8723665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229" y="765493"/>
            <a:ext cx="5638800" cy="563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G shows off AI-powered robot butler that greets you at your door when you get home">
            <a:extLst>
              <a:ext uri="{FF2B5EF4-FFF2-40B4-BE49-F238E27FC236}">
                <a16:creationId xmlns:a16="http://schemas.microsoft.com/office/drawing/2014/main" id="{F767A3F7-8B26-F85D-99DE-262D92A7DF8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5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Rot="1" noChangeArrowheads="1"/>
          </p:cNvSpPr>
          <p:nvPr>
            <p:ph type="title"/>
          </p:nvPr>
        </p:nvSpPr>
        <p:spPr/>
        <p:txBody>
          <a:bodyPr/>
          <a:lstStyle/>
          <a:p>
            <a:pPr eaLnBrk="1" hangingPunct="1">
              <a:defRPr/>
            </a:pPr>
            <a:r>
              <a:rPr lang="en-US" altLang="ko-KR" dirty="0"/>
              <a:t>Actors</a:t>
            </a:r>
          </a:p>
        </p:txBody>
      </p:sp>
      <p:sp>
        <p:nvSpPr>
          <p:cNvPr id="1292291" name="Rectangle 3"/>
          <p:cNvSpPr>
            <a:spLocks noGrp="1" noChangeArrowheads="1"/>
          </p:cNvSpPr>
          <p:nvPr>
            <p:ph idx="1"/>
          </p:nvPr>
        </p:nvSpPr>
        <p:spPr/>
        <p:txBody>
          <a:bodyPr/>
          <a:lstStyle/>
          <a:p>
            <a:pPr eaLnBrk="1" hangingPunct="1">
              <a:spcBef>
                <a:spcPct val="45000"/>
              </a:spcBef>
              <a:buFont typeface="Wingdings" charset="2"/>
              <a:buChar char="§"/>
              <a:defRPr/>
            </a:pPr>
            <a:r>
              <a:rPr lang="en-US" altLang="ko-KR" sz="2400" i="1" dirty="0">
                <a:solidFill>
                  <a:srgbClr val="0070C0"/>
                </a:solidFill>
              </a:rPr>
              <a:t>Actor</a:t>
            </a:r>
            <a:r>
              <a:rPr lang="en-US" altLang="ko-KR" sz="2400" dirty="0"/>
              <a:t>: an entity that interacts with the system</a:t>
            </a:r>
          </a:p>
          <a:p>
            <a:pPr lvl="1" eaLnBrk="1" hangingPunct="1">
              <a:spcBef>
                <a:spcPct val="45000"/>
              </a:spcBef>
              <a:buFont typeface="Arial" charset="0"/>
              <a:buChar char="•"/>
              <a:defRPr/>
            </a:pPr>
            <a:r>
              <a:rPr lang="en-US" altLang="ko-KR" sz="2000" dirty="0"/>
              <a:t>The stakeholders that interact with the system influence how it may be designed </a:t>
            </a:r>
          </a:p>
          <a:p>
            <a:pPr lvl="1" eaLnBrk="1" hangingPunct="1">
              <a:spcBef>
                <a:spcPct val="45000"/>
              </a:spcBef>
              <a:buFont typeface="Arial" charset="0"/>
              <a:buChar char="•"/>
              <a:defRPr/>
            </a:pPr>
            <a:r>
              <a:rPr lang="en-US" altLang="ko-KR" sz="2000" dirty="0"/>
              <a:t>Software development is seldom from scratch, often there are </a:t>
            </a:r>
            <a:r>
              <a:rPr lang="en-US" altLang="ko-KR" sz="2000" u="sng" dirty="0"/>
              <a:t>multiple interacting components</a:t>
            </a:r>
            <a:r>
              <a:rPr lang="en-US" altLang="ko-KR" sz="2000" dirty="0"/>
              <a:t> where the new application is the member of a larger collaborative scenario of multiple applications</a:t>
            </a:r>
          </a:p>
          <a:p>
            <a:pPr eaLnBrk="1" hangingPunct="1">
              <a:spcBef>
                <a:spcPct val="45000"/>
              </a:spcBef>
              <a:buFont typeface="Wingdings" charset="2"/>
              <a:buChar char="§"/>
              <a:defRPr/>
            </a:pPr>
            <a:r>
              <a:rPr lang="en-US" altLang="ko-KR" sz="2400" dirty="0"/>
              <a:t>Defining the actors helps define the </a:t>
            </a:r>
            <a:r>
              <a:rPr lang="en-US" altLang="ko-KR" sz="2400" u="sng" dirty="0"/>
              <a:t>boundaries of the system</a:t>
            </a:r>
          </a:p>
          <a:p>
            <a:pPr eaLnBrk="1" hangingPunct="1">
              <a:spcBef>
                <a:spcPct val="45000"/>
              </a:spcBef>
              <a:buFont typeface="Wingdings" charset="2"/>
              <a:buChar char="§"/>
              <a:defRPr/>
            </a:pPr>
            <a:r>
              <a:rPr lang="en-US" altLang="ko-KR" sz="2400" dirty="0"/>
              <a:t>Actors that interact with the system are </a:t>
            </a:r>
            <a:r>
              <a:rPr lang="en-US" altLang="ko-KR" sz="2400" i="1" dirty="0">
                <a:solidFill>
                  <a:srgbClr val="0070C0"/>
                </a:solidFill>
              </a:rPr>
              <a:t>roles</a:t>
            </a:r>
            <a:r>
              <a:rPr lang="en-US" altLang="ko-KR" sz="2400" dirty="0"/>
              <a:t>, i.e. </a:t>
            </a:r>
            <a:r>
              <a:rPr lang="en-US" altLang="ko-KR" sz="2400" u="sng" dirty="0"/>
              <a:t>generally defined designations</a:t>
            </a:r>
            <a:r>
              <a:rPr lang="en-US" altLang="ko-KR" sz="2400" dirty="0"/>
              <a:t>, not specific people or instances</a:t>
            </a:r>
            <a:endParaRPr lang="ko-KR" altLang="en-US" sz="2400" dirty="0"/>
          </a:p>
        </p:txBody>
      </p:sp>
      <p:sp>
        <p:nvSpPr>
          <p:cNvPr id="20482" name="날짜 개체 틀 3"/>
          <p:cNvSpPr>
            <a:spLocks noGrp="1"/>
          </p:cNvSpPr>
          <p:nvPr>
            <p:ph type="dt" sz="half" idx="10"/>
          </p:nvPr>
        </p:nvSpPr>
        <p:spPr/>
        <p:txBody>
          <a:bodyPr/>
          <a:lstStyle/>
          <a:p>
            <a:pPr>
              <a:defRPr/>
            </a:pPr>
            <a:r>
              <a:rPr lang="en-US" altLang="ko-KR"/>
              <a:t>Spring 2025</a:t>
            </a:r>
          </a:p>
        </p:txBody>
      </p:sp>
      <p:sp>
        <p:nvSpPr>
          <p:cNvPr id="20484" name="바닥글 개체 틀 5"/>
          <p:cNvSpPr>
            <a:spLocks noGrp="1"/>
          </p:cNvSpPr>
          <p:nvPr>
            <p:ph type="ftr" sz="quarter" idx="11"/>
          </p:nvPr>
        </p:nvSpPr>
        <p:spPr/>
        <p:txBody>
          <a:bodyPr/>
          <a:lstStyle/>
          <a:p>
            <a:pPr>
              <a:defRPr/>
            </a:pPr>
            <a:r>
              <a:rPr lang="en-US" altLang="ko-KR"/>
              <a:t>CS30500        Copyright (c) In-Young Ko, KAIST</a:t>
            </a:r>
          </a:p>
        </p:txBody>
      </p:sp>
      <p:sp>
        <p:nvSpPr>
          <p:cNvPr id="20483"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AFCC2B83-FD2E-EF42-972C-4892F1288FF9}" type="slidenum">
              <a:rPr lang="ko-KR" altLang="en-US"/>
              <a:pPr/>
              <a:t>13</a:t>
            </a:fld>
            <a:endParaRPr lang="en-US" altLang="ko-KR"/>
          </a:p>
        </p:txBody>
      </p:sp>
      <p:sp>
        <p:nvSpPr>
          <p:cNvPr id="17415"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grpSp>
        <p:nvGrpSpPr>
          <p:cNvPr id="9" name="Group 4"/>
          <p:cNvGrpSpPr>
            <a:grpSpLocks/>
          </p:cNvGrpSpPr>
          <p:nvPr/>
        </p:nvGrpSpPr>
        <p:grpSpPr bwMode="auto">
          <a:xfrm>
            <a:off x="11553818" y="116633"/>
            <a:ext cx="409582" cy="702019"/>
            <a:chOff x="2086" y="1296"/>
            <a:chExt cx="284" cy="494"/>
          </a:xfrm>
        </p:grpSpPr>
        <p:sp>
          <p:nvSpPr>
            <p:cNvPr id="11" name="Oval 5"/>
            <p:cNvSpPr>
              <a:spLocks noChangeArrowheads="1"/>
            </p:cNvSpPr>
            <p:nvPr/>
          </p:nvSpPr>
          <p:spPr bwMode="auto">
            <a:xfrm>
              <a:off x="2160" y="1296"/>
              <a:ext cx="144" cy="144"/>
            </a:xfrm>
            <a:prstGeom prst="ellipse">
              <a:avLst/>
            </a:prstGeom>
            <a:noFill/>
            <a:ln w="38100" algn="ctr">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2" name="Line 6"/>
            <p:cNvSpPr>
              <a:spLocks noChangeShapeType="1"/>
            </p:cNvSpPr>
            <p:nvPr/>
          </p:nvSpPr>
          <p:spPr bwMode="auto">
            <a:xfrm>
              <a:off x="2232" y="1440"/>
              <a:ext cx="0" cy="21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3" name="Line 7"/>
            <p:cNvSpPr>
              <a:spLocks noChangeShapeType="1"/>
            </p:cNvSpPr>
            <p:nvPr/>
          </p:nvSpPr>
          <p:spPr bwMode="auto">
            <a:xfrm>
              <a:off x="2086" y="1512"/>
              <a:ext cx="284" cy="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4" name="Line 8"/>
            <p:cNvSpPr>
              <a:spLocks noChangeShapeType="1"/>
            </p:cNvSpPr>
            <p:nvPr/>
          </p:nvSpPr>
          <p:spPr bwMode="auto">
            <a:xfrm flipH="1">
              <a:off x="2086" y="1650"/>
              <a:ext cx="138" cy="14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sp>
          <p:nvSpPr>
            <p:cNvPr id="15" name="Line 9"/>
            <p:cNvSpPr>
              <a:spLocks noChangeShapeType="1"/>
            </p:cNvSpPr>
            <p:nvPr/>
          </p:nvSpPr>
          <p:spPr bwMode="auto">
            <a:xfrm flipH="1" flipV="1">
              <a:off x="2224" y="1650"/>
              <a:ext cx="146" cy="140"/>
            </a:xfrm>
            <a:prstGeom prst="line">
              <a:avLst/>
            </a:prstGeom>
            <a:noFill/>
            <a:ln w="38100">
              <a:solidFill>
                <a:srgbClr val="FF0000"/>
              </a:solidFill>
              <a:round/>
              <a:headEnd/>
              <a:tailEnd/>
            </a:ln>
            <a:effectLst/>
          </p:spPr>
          <p:txBody>
            <a:bodyPr wrap="none" anchor="ctr"/>
            <a:lstStyle/>
            <a:p>
              <a:pPr>
                <a:defRPr/>
              </a:pPr>
              <a:endParaRPr lang="ko-KR" altLang="en-US">
                <a:latin typeface="Arial" pitchFamily="34" charset="0"/>
              </a:endParaRPr>
            </a:p>
          </p:txBody>
        </p:sp>
      </p:grpSp>
    </p:spTree>
    <p:extLst>
      <p:ext uri="{BB962C8B-B14F-4D97-AF65-F5344CB8AC3E}">
        <p14:creationId xmlns:p14="http://schemas.microsoft.com/office/powerpoint/2010/main" val="214076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2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2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2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29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Rot="1" noChangeArrowheads="1"/>
          </p:cNvSpPr>
          <p:nvPr>
            <p:ph type="title"/>
          </p:nvPr>
        </p:nvSpPr>
        <p:spPr/>
        <p:txBody>
          <a:bodyPr/>
          <a:lstStyle/>
          <a:p>
            <a:pPr eaLnBrk="1" hangingPunct="1">
              <a:defRPr/>
            </a:pPr>
            <a:r>
              <a:rPr lang="en-US" altLang="ko-KR"/>
              <a:t>Use Cases</a:t>
            </a:r>
          </a:p>
        </p:txBody>
      </p:sp>
      <p:sp>
        <p:nvSpPr>
          <p:cNvPr id="1302531" name="Rectangle 3"/>
          <p:cNvSpPr>
            <a:spLocks noGrp="1" noChangeArrowheads="1"/>
          </p:cNvSpPr>
          <p:nvPr>
            <p:ph idx="1"/>
          </p:nvPr>
        </p:nvSpPr>
        <p:spPr/>
        <p:txBody>
          <a:bodyPr>
            <a:normAutofit/>
          </a:bodyPr>
          <a:lstStyle/>
          <a:p>
            <a:pPr eaLnBrk="1" hangingPunct="1">
              <a:buFont typeface="Wingdings" charset="2"/>
              <a:buChar char="§"/>
              <a:defRPr/>
            </a:pPr>
            <a:r>
              <a:rPr lang="en-US" altLang="ko-KR" sz="2400" dirty="0"/>
              <a:t>A use case is a story about some </a:t>
            </a:r>
            <a:r>
              <a:rPr lang="en-US" altLang="ko-KR" sz="2400" u="sng" dirty="0"/>
              <a:t>way of using</a:t>
            </a:r>
            <a:r>
              <a:rPr lang="en-US" altLang="ko-KR" sz="2400" dirty="0"/>
              <a:t> a system to do something useful</a:t>
            </a:r>
          </a:p>
          <a:p>
            <a:pPr lvl="1">
              <a:buFont typeface="Arial" charset="0"/>
              <a:buChar char="•"/>
              <a:defRPr/>
            </a:pPr>
            <a:r>
              <a:rPr lang="en-US" altLang="ko-KR" sz="2000" dirty="0"/>
              <a:t>Captures a </a:t>
            </a:r>
            <a:r>
              <a:rPr lang="en-US" altLang="ko-KR" sz="2000" u="sng" dirty="0"/>
              <a:t>contract</a:t>
            </a:r>
            <a:r>
              <a:rPr lang="en-US" altLang="ko-KR" sz="2000" dirty="0"/>
              <a:t> between the stakeholders of a system about its </a:t>
            </a:r>
            <a:r>
              <a:rPr lang="en-US" altLang="ko-KR" sz="2000" u="sng" dirty="0"/>
              <a:t>behavior</a:t>
            </a:r>
            <a:r>
              <a:rPr lang="en-US" altLang="ko-KR" sz="2000" dirty="0"/>
              <a:t> </a:t>
            </a:r>
            <a:r>
              <a:rPr lang="en-US" altLang="ko-KR" sz="1400" dirty="0"/>
              <a:t>[Coc01]</a:t>
            </a:r>
            <a:endParaRPr lang="en-US" altLang="ko-KR" sz="2000" dirty="0"/>
          </a:p>
          <a:p>
            <a:pPr lvl="1" eaLnBrk="1" hangingPunct="1">
              <a:buFont typeface="Arial" charset="0"/>
              <a:buChar char="•"/>
              <a:defRPr/>
            </a:pPr>
            <a:r>
              <a:rPr lang="en-US" altLang="ko-KR" sz="2000" dirty="0"/>
              <a:t>Describes </a:t>
            </a:r>
            <a:r>
              <a:rPr lang="en-US" altLang="ko-KR" sz="2000" dirty="0">
                <a:solidFill>
                  <a:srgbClr val="0070C0"/>
                </a:solidFill>
              </a:rPr>
              <a:t>what the system does </a:t>
            </a:r>
            <a:r>
              <a:rPr lang="en-US" altLang="ko-KR" sz="2000" u="sng" dirty="0"/>
              <a:t>at a conceptual level</a:t>
            </a:r>
          </a:p>
          <a:p>
            <a:pPr eaLnBrk="1" hangingPunct="1">
              <a:buFont typeface="Wingdings" charset="2"/>
              <a:buChar char="§"/>
              <a:defRPr/>
            </a:pPr>
            <a:r>
              <a:rPr lang="en-US" altLang="ko-KR" sz="2400" dirty="0"/>
              <a:t>A use case is </a:t>
            </a:r>
            <a:r>
              <a:rPr lang="en-US" altLang="ko-KR" sz="2400" u="sng" dirty="0"/>
              <a:t>goal oriented</a:t>
            </a:r>
          </a:p>
          <a:p>
            <a:pPr lvl="1" eaLnBrk="1" hangingPunct="1">
              <a:buFont typeface="Arial" charset="0"/>
              <a:buChar char="•"/>
              <a:defRPr/>
            </a:pPr>
            <a:r>
              <a:rPr lang="en-US" altLang="ko-KR" sz="2000" dirty="0"/>
              <a:t>Not necessarily functionality oriented, but functionality covers a lot of the use cases</a:t>
            </a:r>
          </a:p>
          <a:p>
            <a:pPr lvl="1" eaLnBrk="1" hangingPunct="1">
              <a:buFont typeface="Arial" charset="0"/>
              <a:buChar char="•"/>
              <a:defRPr/>
            </a:pPr>
            <a:r>
              <a:rPr lang="en-US" altLang="ko-KR" sz="2000" dirty="0"/>
              <a:t>A use case outlines a </a:t>
            </a:r>
            <a:r>
              <a:rPr lang="en-US" altLang="ko-KR" sz="2000" u="sng" dirty="0"/>
              <a:t>single goal</a:t>
            </a:r>
            <a:r>
              <a:rPr lang="en-US" altLang="ko-KR" sz="2000" dirty="0"/>
              <a:t> and all the </a:t>
            </a:r>
            <a:r>
              <a:rPr lang="en-US" altLang="ko-KR" sz="2000" u="sng" dirty="0"/>
              <a:t>possible things that can happen</a:t>
            </a:r>
            <a:r>
              <a:rPr lang="en-US" altLang="ko-KR" sz="2000" dirty="0"/>
              <a:t> as the users tries </a:t>
            </a:r>
            <a:r>
              <a:rPr lang="en-US" altLang="ko-KR" sz="2000"/>
              <a:t>to reach </a:t>
            </a:r>
            <a:r>
              <a:rPr lang="en-US" altLang="ko-KR" sz="2000" dirty="0"/>
              <a:t>that goal</a:t>
            </a:r>
          </a:p>
          <a:p>
            <a:pPr lvl="1" eaLnBrk="1" hangingPunct="1">
              <a:buFont typeface="Arial" charset="0"/>
              <a:buChar char="•"/>
              <a:defRPr/>
            </a:pPr>
            <a:r>
              <a:rPr lang="en-US" altLang="ko-KR" sz="2000" dirty="0"/>
              <a:t>Use cases are </a:t>
            </a:r>
            <a:r>
              <a:rPr lang="en-US" altLang="ko-KR" sz="2000" u="sng" dirty="0"/>
              <a:t>not simply menu items or functions</a:t>
            </a:r>
          </a:p>
        </p:txBody>
      </p:sp>
      <p:sp>
        <p:nvSpPr>
          <p:cNvPr id="24578" name="날짜 개체 틀 3"/>
          <p:cNvSpPr>
            <a:spLocks noGrp="1"/>
          </p:cNvSpPr>
          <p:nvPr>
            <p:ph type="dt" sz="half" idx="10"/>
          </p:nvPr>
        </p:nvSpPr>
        <p:spPr/>
        <p:txBody>
          <a:bodyPr/>
          <a:lstStyle/>
          <a:p>
            <a:pPr>
              <a:defRPr/>
            </a:pPr>
            <a:r>
              <a:rPr lang="en-US" altLang="ko-KR"/>
              <a:t>Spring 2025</a:t>
            </a:r>
          </a:p>
        </p:txBody>
      </p:sp>
      <p:sp>
        <p:nvSpPr>
          <p:cNvPr id="24580" name="바닥글 개체 틀 5"/>
          <p:cNvSpPr>
            <a:spLocks noGrp="1"/>
          </p:cNvSpPr>
          <p:nvPr>
            <p:ph type="ftr" sz="quarter" idx="11"/>
          </p:nvPr>
        </p:nvSpPr>
        <p:spPr/>
        <p:txBody>
          <a:bodyPr/>
          <a:lstStyle/>
          <a:p>
            <a:pPr>
              <a:defRPr/>
            </a:pPr>
            <a:r>
              <a:rPr lang="en-US" altLang="ko-KR"/>
              <a:t>CS30500        Copyright (c) In-Young Ko, KAIST</a:t>
            </a:r>
          </a:p>
        </p:txBody>
      </p:sp>
      <p:sp>
        <p:nvSpPr>
          <p:cNvPr id="24579"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162376D8-8AAB-5B44-B799-D324B75B7B72}" type="slidenum">
              <a:rPr lang="ko-KR" altLang="en-US"/>
              <a:pPr/>
              <a:t>14</a:t>
            </a:fld>
            <a:endParaRPr lang="en-US" altLang="ko-KR"/>
          </a:p>
        </p:txBody>
      </p:sp>
      <p:sp>
        <p:nvSpPr>
          <p:cNvPr id="21511"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
        <p:nvSpPr>
          <p:cNvPr id="2" name="타원 1"/>
          <p:cNvSpPr/>
          <p:nvPr/>
        </p:nvSpPr>
        <p:spPr>
          <a:xfrm>
            <a:off x="10883256" y="189518"/>
            <a:ext cx="1080144" cy="346234"/>
          </a:xfrm>
          <a:prstGeom prst="ellipse">
            <a:avLst/>
          </a:prstGeom>
          <a:ln w="38100">
            <a:solidFill>
              <a:srgbClr val="FF0000"/>
            </a:solidFill>
          </a:ln>
        </p:spPr>
        <p:txBody>
          <a:bodyPr rtlCol="0" anchor="ctr">
            <a:spAutoFit/>
          </a:bodyPr>
          <a:lstStyle/>
          <a:p>
            <a:pPr algn="ctr"/>
            <a:r>
              <a:rPr kumimoji="1" lang="en-US" altLang="ko-KR" sz="1000"/>
              <a:t>Use Case</a:t>
            </a:r>
            <a:endParaRPr kumimoji="1" lang="ko-KR" altLang="en-US" sz="1000" dirty="0"/>
          </a:p>
        </p:txBody>
      </p:sp>
    </p:spTree>
    <p:extLst>
      <p:ext uri="{BB962C8B-B14F-4D97-AF65-F5344CB8AC3E}">
        <p14:creationId xmlns:p14="http://schemas.microsoft.com/office/powerpoint/2010/main" val="1464180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25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253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253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9117B7-544F-C77F-CD00-3FA2A268A35A}"/>
              </a:ext>
            </a:extLst>
          </p:cNvPr>
          <p:cNvSpPr>
            <a:spLocks noGrp="1"/>
          </p:cNvSpPr>
          <p:nvPr>
            <p:ph type="title"/>
          </p:nvPr>
        </p:nvSpPr>
        <p:spPr/>
        <p:txBody>
          <a:bodyPr/>
          <a:lstStyle/>
          <a:p>
            <a:r>
              <a:rPr kumimoji="1" lang="en-US" altLang="ko-KR" dirty="0"/>
              <a:t>Use Case Diagram Generated by ChatGPT</a:t>
            </a:r>
            <a:endParaRPr kumimoji="1" lang="ko-KR" altLang="en-US" dirty="0"/>
          </a:p>
        </p:txBody>
      </p:sp>
      <p:sp>
        <p:nvSpPr>
          <p:cNvPr id="4" name="날짜 개체 틀 3">
            <a:extLst>
              <a:ext uri="{FF2B5EF4-FFF2-40B4-BE49-F238E27FC236}">
                <a16:creationId xmlns:a16="http://schemas.microsoft.com/office/drawing/2014/main" id="{3A32F544-879A-2C80-3FA0-2BEEB5C7E646}"/>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B3243F56-8CE2-831E-8E6C-8A1E799B99D2}"/>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26456C1B-6571-4191-35B5-2F843F5932A0}"/>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15</a:t>
            </a:fld>
            <a:endParaRPr lang="ko-KR" altLang="en-US" dirty="0"/>
          </a:p>
        </p:txBody>
      </p:sp>
      <p:pic>
        <p:nvPicPr>
          <p:cNvPr id="2050" name="Picture 2" descr="출력 이미지">
            <a:extLst>
              <a:ext uri="{FF2B5EF4-FFF2-40B4-BE49-F238E27FC236}">
                <a16:creationId xmlns:a16="http://schemas.microsoft.com/office/drawing/2014/main" id="{89966A09-6098-716C-83DD-63CF795F2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115" y="897945"/>
            <a:ext cx="7601770" cy="5372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F87642-B83A-41F6-32CC-A3DACC35175A}"/>
              </a:ext>
            </a:extLst>
          </p:cNvPr>
          <p:cNvSpPr txBox="1"/>
          <p:nvPr/>
        </p:nvSpPr>
        <p:spPr>
          <a:xfrm>
            <a:off x="883920" y="1889760"/>
            <a:ext cx="0" cy="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ko-KR" altLang="en-US" sz="1200" b="1" dirty="0"/>
          </a:p>
        </p:txBody>
      </p:sp>
      <p:pic>
        <p:nvPicPr>
          <p:cNvPr id="8" name="Picture 2" descr="LG shows off AI-powered robot butler that greets you at your door when you get home">
            <a:extLst>
              <a:ext uri="{FF2B5EF4-FFF2-40B4-BE49-F238E27FC236}">
                <a16:creationId xmlns:a16="http://schemas.microsoft.com/office/drawing/2014/main" id="{39C0EE4C-E7F9-1648-9331-C1CF6B6555B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26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36E3112C-3597-2D49-9723-00211C9A662B}"/>
              </a:ext>
            </a:extLst>
          </p:cNvPr>
          <p:cNvSpPr>
            <a:spLocks noGrp="1"/>
          </p:cNvSpPr>
          <p:nvPr>
            <p:ph type="title"/>
          </p:nvPr>
        </p:nvSpPr>
        <p:spPr/>
        <p:txBody>
          <a:bodyPr/>
          <a:lstStyle/>
          <a:p>
            <a:r>
              <a:rPr lang="en-US" altLang="ko-Kore-KR" dirty="0"/>
              <a:t>Describing Use Cases</a:t>
            </a:r>
            <a:endParaRPr lang="ko-Kore-KR" altLang="en-US" dirty="0"/>
          </a:p>
        </p:txBody>
      </p:sp>
      <p:sp>
        <p:nvSpPr>
          <p:cNvPr id="10" name="텍스트 개체 틀 9">
            <a:extLst>
              <a:ext uri="{FF2B5EF4-FFF2-40B4-BE49-F238E27FC236}">
                <a16:creationId xmlns:a16="http://schemas.microsoft.com/office/drawing/2014/main" id="{62B9D401-6689-334D-97E9-27D47F08BC3F}"/>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75ED74BF-F5C6-A84F-99E5-C197FD030150}"/>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95B2E0F2-F568-8F4D-9F58-5AEC29452FC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476FDD9-3D18-2247-9591-C6A485B50178}"/>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16</a:t>
            </a:fld>
            <a:endParaRPr lang="ko-KR" altLang="en-US" dirty="0"/>
          </a:p>
        </p:txBody>
      </p:sp>
    </p:spTree>
    <p:extLst>
      <p:ext uri="{BB962C8B-B14F-4D97-AF65-F5344CB8AC3E}">
        <p14:creationId xmlns:p14="http://schemas.microsoft.com/office/powerpoint/2010/main" val="2042498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p:cNvSpPr>
            <a:spLocks noGrp="1" noRot="1" noChangeArrowheads="1"/>
          </p:cNvSpPr>
          <p:nvPr>
            <p:ph type="title"/>
          </p:nvPr>
        </p:nvSpPr>
        <p:spPr/>
        <p:txBody>
          <a:bodyPr/>
          <a:lstStyle/>
          <a:p>
            <a:pPr eaLnBrk="1" hangingPunct="1">
              <a:defRPr/>
            </a:pPr>
            <a:r>
              <a:rPr lang="en-US" altLang="ko-KR" dirty="0"/>
              <a:t>Describing a Use Case </a:t>
            </a:r>
            <a:r>
              <a:rPr lang="en-US" altLang="ko-KR" sz="2000" dirty="0"/>
              <a:t>(1/2)</a:t>
            </a:r>
            <a:endParaRPr lang="en-US" altLang="ko-KR" dirty="0"/>
          </a:p>
        </p:txBody>
      </p:sp>
      <p:sp>
        <p:nvSpPr>
          <p:cNvPr id="1314819" name="Rectangle 3"/>
          <p:cNvSpPr>
            <a:spLocks noGrp="1" noChangeArrowheads="1"/>
          </p:cNvSpPr>
          <p:nvPr>
            <p:ph idx="1"/>
          </p:nvPr>
        </p:nvSpPr>
        <p:spPr/>
        <p:txBody>
          <a:bodyPr>
            <a:normAutofit/>
          </a:bodyPr>
          <a:lstStyle/>
          <a:p>
            <a:pPr eaLnBrk="1" hangingPunct="1">
              <a:buFont typeface="Wingdings" charset="2"/>
              <a:buChar char="§"/>
              <a:defRPr/>
            </a:pPr>
            <a:r>
              <a:rPr lang="en-US" altLang="ko-KR" sz="2400" dirty="0"/>
              <a:t>Describing in text the </a:t>
            </a:r>
            <a:r>
              <a:rPr lang="en-US" altLang="ko-KR" sz="2400" u="sng" dirty="0"/>
              <a:t>detailed sequence interaction</a:t>
            </a:r>
            <a:r>
              <a:rPr lang="en-US" altLang="ko-KR" sz="2400" dirty="0"/>
              <a:t> between an actor and the system</a:t>
            </a:r>
          </a:p>
          <a:p>
            <a:pPr eaLnBrk="1" hangingPunct="1">
              <a:buFont typeface="Wingdings" charset="2"/>
              <a:buChar char="§"/>
              <a:defRPr/>
            </a:pPr>
            <a:r>
              <a:rPr lang="en-US" altLang="ko-KR" sz="2400" dirty="0"/>
              <a:t>An important requirement elicitation tool</a:t>
            </a:r>
          </a:p>
          <a:p>
            <a:pPr eaLnBrk="1" hangingPunct="1">
              <a:buFont typeface="Wingdings" charset="2"/>
              <a:buChar char="§"/>
              <a:defRPr/>
            </a:pPr>
            <a:r>
              <a:rPr lang="en-US" altLang="ko-KR" sz="2400" dirty="0"/>
              <a:t>The </a:t>
            </a:r>
            <a:r>
              <a:rPr lang="en-US" altLang="ko-KR" sz="2400" u="sng" dirty="0"/>
              <a:t>templates</a:t>
            </a:r>
            <a:r>
              <a:rPr lang="en-US" altLang="ko-KR" sz="2400" dirty="0"/>
              <a:t> give guidance for the thinking process</a:t>
            </a:r>
          </a:p>
          <a:p>
            <a:pPr lvl="1">
              <a:spcBef>
                <a:spcPts val="1080"/>
              </a:spcBef>
              <a:buFont typeface="Wingdings" charset="2"/>
              <a:buChar char="§"/>
              <a:defRPr/>
            </a:pPr>
            <a:r>
              <a:rPr lang="en-US" altLang="ko-KR" sz="2000" dirty="0"/>
              <a:t>Which </a:t>
            </a:r>
            <a:r>
              <a:rPr lang="en-US" altLang="ko-KR" sz="2000" i="1" dirty="0">
                <a:solidFill>
                  <a:srgbClr val="0070C0"/>
                </a:solidFill>
              </a:rPr>
              <a:t>actor(s)</a:t>
            </a:r>
            <a:r>
              <a:rPr lang="en-US" altLang="ko-KR" sz="2000" dirty="0"/>
              <a:t>, </a:t>
            </a:r>
            <a:r>
              <a:rPr lang="en-US" altLang="ko-KR" sz="2000" i="1" dirty="0"/>
              <a:t>other use cases</a:t>
            </a:r>
            <a:r>
              <a:rPr lang="en-US" altLang="ko-KR" sz="2000" dirty="0"/>
              <a:t> that </a:t>
            </a:r>
            <a:r>
              <a:rPr lang="en-US" altLang="ko-KR" sz="2000" u="sng" dirty="0"/>
              <a:t>initiate</a:t>
            </a:r>
            <a:r>
              <a:rPr lang="en-US" altLang="ko-KR" sz="2000" dirty="0"/>
              <a:t> the use case</a:t>
            </a:r>
          </a:p>
          <a:p>
            <a:pPr lvl="1">
              <a:spcBef>
                <a:spcPts val="1080"/>
              </a:spcBef>
              <a:buFont typeface="Wingdings" charset="2"/>
              <a:buChar char="§"/>
              <a:defRPr/>
            </a:pPr>
            <a:r>
              <a:rPr lang="en-US" altLang="ko-KR" sz="2000" dirty="0"/>
              <a:t>What are the </a:t>
            </a:r>
            <a:r>
              <a:rPr lang="en-US" altLang="ko-KR" sz="2000" i="1" dirty="0">
                <a:solidFill>
                  <a:srgbClr val="0070C0"/>
                </a:solidFill>
              </a:rPr>
              <a:t>preconditions</a:t>
            </a:r>
            <a:r>
              <a:rPr lang="en-US" altLang="ko-KR" sz="2000" dirty="0">
                <a:solidFill>
                  <a:srgbClr val="0070C0"/>
                </a:solidFill>
              </a:rPr>
              <a:t> </a:t>
            </a:r>
            <a:r>
              <a:rPr lang="en-US" altLang="ko-KR" sz="2000" dirty="0"/>
              <a:t>of the use case</a:t>
            </a:r>
          </a:p>
          <a:p>
            <a:pPr lvl="1">
              <a:spcBef>
                <a:spcPts val="1080"/>
              </a:spcBef>
              <a:buFont typeface="Wingdings" charset="2"/>
              <a:buChar char="§"/>
              <a:defRPr/>
            </a:pPr>
            <a:r>
              <a:rPr lang="en-US" altLang="ko-KR" sz="2000" dirty="0"/>
              <a:t>How does the use case proceed (the </a:t>
            </a:r>
            <a:r>
              <a:rPr lang="en-US" altLang="ko-KR" sz="2000" i="1" dirty="0">
                <a:solidFill>
                  <a:srgbClr val="0070C0"/>
                </a:solidFill>
              </a:rPr>
              <a:t>flow of events</a:t>
            </a:r>
            <a:r>
              <a:rPr lang="en-US" altLang="ko-KR" sz="2000" dirty="0"/>
              <a:t>)</a:t>
            </a:r>
            <a:endParaRPr lang="en-US" altLang="ko-KR" sz="2000" i="1" dirty="0"/>
          </a:p>
          <a:p>
            <a:pPr lvl="1">
              <a:spcBef>
                <a:spcPts val="1080"/>
              </a:spcBef>
              <a:buFont typeface="Wingdings" charset="2"/>
              <a:buChar char="§"/>
              <a:defRPr/>
            </a:pPr>
            <a:r>
              <a:rPr lang="en-US" altLang="ko-KR" sz="2000" dirty="0"/>
              <a:t>What happens once the use case is over, what are the </a:t>
            </a:r>
            <a:r>
              <a:rPr lang="en-US" altLang="ko-KR" sz="2000" i="1" dirty="0">
                <a:solidFill>
                  <a:srgbClr val="0070C0"/>
                </a:solidFill>
              </a:rPr>
              <a:t>post conditions</a:t>
            </a:r>
          </a:p>
          <a:p>
            <a:pPr lvl="1">
              <a:spcBef>
                <a:spcPts val="1080"/>
              </a:spcBef>
              <a:buFont typeface="Wingdings" charset="2"/>
              <a:buChar char="§"/>
              <a:defRPr/>
            </a:pPr>
            <a:r>
              <a:rPr lang="en-US" altLang="ko-KR" sz="2000" dirty="0"/>
              <a:t>What are the </a:t>
            </a:r>
            <a:r>
              <a:rPr lang="en-US" altLang="ko-KR" sz="2000" i="1" dirty="0">
                <a:solidFill>
                  <a:srgbClr val="0070C0"/>
                </a:solidFill>
              </a:rPr>
              <a:t>alternative sequences of events (exceptions)</a:t>
            </a:r>
            <a:r>
              <a:rPr lang="en-US" altLang="ko-KR" sz="2000" dirty="0"/>
              <a:t>, what are the </a:t>
            </a:r>
            <a:r>
              <a:rPr lang="en-US" altLang="ko-KR" sz="2000" i="1" dirty="0">
                <a:solidFill>
                  <a:srgbClr val="0070C0"/>
                </a:solidFill>
              </a:rPr>
              <a:t>decision points</a:t>
            </a:r>
            <a:r>
              <a:rPr lang="en-US" altLang="ko-KR" sz="2000" dirty="0">
                <a:solidFill>
                  <a:srgbClr val="0070C0"/>
                </a:solidFill>
              </a:rPr>
              <a:t> </a:t>
            </a:r>
            <a:r>
              <a:rPr lang="en-US" altLang="ko-KR" sz="2000" dirty="0"/>
              <a:t>that may lead the user into alternative paths</a:t>
            </a:r>
          </a:p>
        </p:txBody>
      </p:sp>
      <p:sp>
        <p:nvSpPr>
          <p:cNvPr id="30722" name="날짜 개체 틀 3"/>
          <p:cNvSpPr>
            <a:spLocks noGrp="1"/>
          </p:cNvSpPr>
          <p:nvPr>
            <p:ph type="dt" sz="half" idx="10"/>
          </p:nvPr>
        </p:nvSpPr>
        <p:spPr/>
        <p:txBody>
          <a:bodyPr/>
          <a:lstStyle/>
          <a:p>
            <a:pPr>
              <a:defRPr/>
            </a:pPr>
            <a:r>
              <a:rPr lang="en-US" altLang="ko-KR"/>
              <a:t>Spring 2025</a:t>
            </a:r>
          </a:p>
        </p:txBody>
      </p:sp>
      <p:sp>
        <p:nvSpPr>
          <p:cNvPr id="30724" name="바닥글 개체 틀 5"/>
          <p:cNvSpPr>
            <a:spLocks noGrp="1"/>
          </p:cNvSpPr>
          <p:nvPr>
            <p:ph type="ftr" sz="quarter" idx="11"/>
          </p:nvPr>
        </p:nvSpPr>
        <p:spPr/>
        <p:txBody>
          <a:bodyPr/>
          <a:lstStyle/>
          <a:p>
            <a:pPr>
              <a:defRPr/>
            </a:pPr>
            <a:r>
              <a:rPr lang="en-US" altLang="ko-KR"/>
              <a:t>CS30500        Copyright (c) In-Young Ko, KAIST</a:t>
            </a:r>
          </a:p>
        </p:txBody>
      </p:sp>
      <p:sp>
        <p:nvSpPr>
          <p:cNvPr id="30723"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068B897A-504C-E045-83A2-42E126CDBE35}" type="slidenum">
              <a:rPr lang="ko-KR" altLang="en-US"/>
              <a:pPr/>
              <a:t>17</a:t>
            </a:fld>
            <a:endParaRPr lang="en-US" altLang="ko-KR"/>
          </a:p>
        </p:txBody>
      </p:sp>
      <p:sp>
        <p:nvSpPr>
          <p:cNvPr id="27655"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2050999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8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48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48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48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 Case Description Example</a:t>
            </a:r>
            <a:endParaRPr kumimoji="1" lang="ko-KR" altLang="en-US" dirty="0"/>
          </a:p>
        </p:txBody>
      </p:sp>
      <p:sp>
        <p:nvSpPr>
          <p:cNvPr id="4" name="날짜 개체 틀 3"/>
          <p:cNvSpPr>
            <a:spLocks noGrp="1"/>
          </p:cNvSpPr>
          <p:nvPr>
            <p:ph type="dt" sz="half" idx="10"/>
          </p:nvPr>
        </p:nvSpPr>
        <p:spPr/>
        <p:txBody>
          <a:bodyPr/>
          <a:lstStyle/>
          <a:p>
            <a:pPr>
              <a:defRPr/>
            </a:pPr>
            <a:r>
              <a:rPr lang="en-US" altLang="ko-KR"/>
              <a:t>Spring 2025</a:t>
            </a:r>
          </a:p>
        </p:txBody>
      </p:sp>
      <p:sp>
        <p:nvSpPr>
          <p:cNvPr id="5" name="바닥글 개체 틀 4"/>
          <p:cNvSpPr>
            <a:spLocks noGrp="1"/>
          </p:cNvSpPr>
          <p:nvPr>
            <p:ph type="ftr" sz="quarter" idx="11"/>
          </p:nvPr>
        </p:nvSpPr>
        <p:spPr/>
        <p:txBody>
          <a:bodyPr/>
          <a:lstStyle/>
          <a:p>
            <a:pPr>
              <a:defRPr/>
            </a:pPr>
            <a:r>
              <a:rPr lang="en-US" altLang="ko-KR"/>
              <a:t>CS30500        Copyright (c) In-Young Ko, KAIST</a:t>
            </a:r>
          </a:p>
        </p:txBody>
      </p:sp>
      <p:sp>
        <p:nvSpPr>
          <p:cNvPr id="6" name="슬라이드 번호 개체 틀 5"/>
          <p:cNvSpPr>
            <a:spLocks noGrp="1"/>
          </p:cNvSpPr>
          <p:nvPr>
            <p:ph type="sldNum" sz="quarter" idx="12"/>
          </p:nvPr>
        </p:nvSpPr>
        <p:spPr/>
        <p:txBody>
          <a:bodyPr/>
          <a:lstStyle/>
          <a:p>
            <a:fld id="{A979F646-AB8B-1947-BA9C-ACB735711BDC}" type="slidenum">
              <a:rPr lang="uk-UA" smtClean="0"/>
              <a:pPr/>
              <a:t>18</a:t>
            </a:fld>
            <a:endParaRPr lang="uk-UA" altLang="ko-KR"/>
          </a:p>
        </p:txBody>
      </p:sp>
      <p:graphicFrame>
        <p:nvGraphicFramePr>
          <p:cNvPr id="3" name="표 2"/>
          <p:cNvGraphicFramePr>
            <a:graphicFrameLocks noGrp="1"/>
          </p:cNvGraphicFramePr>
          <p:nvPr/>
        </p:nvGraphicFramePr>
        <p:xfrm>
          <a:off x="2057400" y="768548"/>
          <a:ext cx="8305800" cy="5520691"/>
        </p:xfrm>
        <a:graphic>
          <a:graphicData uri="http://schemas.openxmlformats.org/drawingml/2006/table">
            <a:tbl>
              <a:tblPr/>
              <a:tblGrid>
                <a:gridCol w="14478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231328">
                <a:tc>
                  <a:txBody>
                    <a:bodyPr/>
                    <a:lstStyle/>
                    <a:p>
                      <a:r>
                        <a:rPr lang="en-US" sz="1800" b="1" dirty="0">
                          <a:effectLst/>
                          <a:latin typeface="Times New Roman" charset="0"/>
                        </a:rPr>
                        <a:t>Name</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latinLnBrk="0"/>
                      <a:r>
                        <a:rPr lang="en-US" sz="1800" dirty="0">
                          <a:effectLst/>
                          <a:latin typeface="Times New Roman" charset="0"/>
                        </a:rPr>
                        <a:t>Make reservation</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346949">
                <a:tc>
                  <a:txBody>
                    <a:bodyPr/>
                    <a:lstStyle/>
                    <a:p>
                      <a:r>
                        <a:rPr lang="en-US" sz="1800" b="1">
                          <a:effectLst/>
                          <a:latin typeface="Times New Roman" charset="0"/>
                        </a:rPr>
                        <a:t>Summary</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reserves a room for a hotel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1328">
                <a:tc>
                  <a:txBody>
                    <a:bodyPr/>
                    <a:lstStyle/>
                    <a:p>
                      <a:r>
                        <a:rPr lang="en-US" sz="1800" b="1">
                          <a:effectLst/>
                          <a:latin typeface="Times New Roman" charset="0"/>
                        </a:rPr>
                        <a:t>Actor</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949">
                <a:tc>
                  <a:txBody>
                    <a:bodyPr/>
                    <a:lstStyle/>
                    <a:p>
                      <a:r>
                        <a:rPr lang="en-US" sz="1800" b="1" dirty="0">
                          <a:effectLst/>
                          <a:latin typeface="Times New Roman" charset="0"/>
                        </a:rPr>
                        <a:t>Precondition</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has logged into the Hotel system</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89515">
                <a:tc>
                  <a:txBody>
                    <a:bodyPr/>
                    <a:lstStyle/>
                    <a:p>
                      <a:r>
                        <a:rPr lang="en-US" sz="1800" b="1" dirty="0">
                          <a:effectLst/>
                          <a:latin typeface="Times New Roman" charset="0"/>
                        </a:rPr>
                        <a:t>Description</a:t>
                      </a:r>
                      <a:endParaRPr lang="en-US" sz="1800" dirty="0">
                        <a:effectLst/>
                        <a:latin typeface="Times New Roman" charset="0"/>
                      </a:endParaRPr>
                    </a:p>
                    <a:p>
                      <a:br>
                        <a:rPr lang="ko-KR" altLang="en-US" sz="1800" dirty="0">
                          <a:effectLst/>
                          <a:latin typeface="Times New Roman" charset="0"/>
                        </a:rPr>
                      </a:br>
                      <a:endParaRPr lang="ko-KR" alt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marL="179388" indent="-179388" latinLnBrk="0">
                        <a:buFont typeface="+mj-lt"/>
                        <a:buAutoNum type="arabicPeriod"/>
                        <a:tabLst/>
                      </a:pPr>
                      <a:r>
                        <a:rPr lang="en-US" sz="1800" dirty="0">
                          <a:effectLst/>
                          <a:latin typeface="Times New Roman" charset="0"/>
                        </a:rPr>
                        <a:t>Guest gives </a:t>
                      </a:r>
                      <a:r>
                        <a:rPr lang="en-US" sz="1800" u="sng" dirty="0">
                          <a:effectLst/>
                          <a:latin typeface="Times New Roman" charset="0"/>
                        </a:rPr>
                        <a:t>personal details</a:t>
                      </a:r>
                      <a:r>
                        <a:rPr lang="en-US" sz="1800" dirty="0">
                          <a:effectLst/>
                          <a:latin typeface="Times New Roman" charset="0"/>
                        </a:rPr>
                        <a:t> to reservation clerk, such as name, room type, number of occupants, and dates and times of arrival and departure</a:t>
                      </a:r>
                    </a:p>
                    <a:p>
                      <a:pPr marL="179388" indent="-179388" latinLnBrk="0">
                        <a:buFont typeface="+mj-lt"/>
                        <a:buAutoNum type="arabicPeriod"/>
                        <a:tabLst/>
                      </a:pPr>
                      <a:r>
                        <a:rPr lang="en-US" sz="1800" dirty="0">
                          <a:effectLst/>
                          <a:latin typeface="Times New Roman" charset="0"/>
                        </a:rPr>
                        <a:t>Reservation clerk enters information into the system and </a:t>
                      </a:r>
                      <a:r>
                        <a:rPr lang="en-US" sz="1800" u="sng" dirty="0">
                          <a:effectLst/>
                          <a:latin typeface="Times New Roman" charset="0"/>
                        </a:rPr>
                        <a:t>looks up availability</a:t>
                      </a:r>
                      <a:r>
                        <a:rPr lang="en-US" sz="1800" dirty="0">
                          <a:effectLst/>
                          <a:latin typeface="Times New Roman" charset="0"/>
                        </a:rPr>
                        <a:t> and room reservation rate</a:t>
                      </a:r>
                    </a:p>
                    <a:p>
                      <a:pPr marL="179388" indent="-179388" latinLnBrk="0">
                        <a:buFont typeface="+mj-lt"/>
                        <a:buAutoNum type="arabicPeriod"/>
                        <a:tabLst/>
                      </a:pPr>
                      <a:r>
                        <a:rPr lang="en-US" sz="1800" dirty="0">
                          <a:effectLst/>
                          <a:latin typeface="Times New Roman" charset="0"/>
                        </a:rPr>
                        <a:t>If room is available, clerk requests the guest to </a:t>
                      </a:r>
                      <a:r>
                        <a:rPr lang="en-US" sz="1800" u="sng" dirty="0">
                          <a:effectLst/>
                          <a:latin typeface="Times New Roman" charset="0"/>
                        </a:rPr>
                        <a:t>guarantee the reservation</a:t>
                      </a:r>
                      <a:r>
                        <a:rPr lang="en-US" sz="1800" dirty="0">
                          <a:effectLst/>
                          <a:latin typeface="Times New Roman" charset="0"/>
                        </a:rPr>
                        <a:t> with a credit card number</a:t>
                      </a:r>
                    </a:p>
                    <a:p>
                      <a:pPr marL="179388" indent="-179388" latinLnBrk="0">
                        <a:buFont typeface="+mj-lt"/>
                        <a:buAutoNum type="arabicPeriod"/>
                        <a:tabLst/>
                      </a:pPr>
                      <a:r>
                        <a:rPr lang="en-US" sz="1800" dirty="0">
                          <a:effectLst/>
                          <a:latin typeface="Times New Roman" charset="0"/>
                        </a:rPr>
                        <a:t>The clerk </a:t>
                      </a:r>
                      <a:r>
                        <a:rPr lang="en-US" sz="1800" u="sng" dirty="0">
                          <a:effectLst/>
                          <a:latin typeface="Times New Roman" charset="0"/>
                        </a:rPr>
                        <a:t>enters the guest’s credit card number</a:t>
                      </a:r>
                      <a:r>
                        <a:rPr lang="en-US" sz="1800" dirty="0">
                          <a:effectLst/>
                          <a:latin typeface="Times New Roman" charset="0"/>
                        </a:rPr>
                        <a:t> to guarantee the reservation.</a:t>
                      </a:r>
                    </a:p>
                    <a:p>
                      <a:pPr marL="179388" indent="-179388" latinLnBrk="0">
                        <a:buFont typeface="+mj-lt"/>
                        <a:buAutoNum type="arabicPeriod"/>
                        <a:tabLst/>
                      </a:pPr>
                      <a:r>
                        <a:rPr lang="en-US" sz="1800" dirty="0">
                          <a:effectLst/>
                          <a:latin typeface="Times New Roman" charset="0"/>
                        </a:rPr>
                        <a:t>If credit card number is valid, the clerk </a:t>
                      </a:r>
                      <a:r>
                        <a:rPr lang="en-US" sz="1800" u="sng" dirty="0">
                          <a:effectLst/>
                          <a:latin typeface="Times New Roman" charset="0"/>
                        </a:rPr>
                        <a:t>updates the reservation</a:t>
                      </a:r>
                      <a:r>
                        <a:rPr lang="en-US" sz="1800" dirty="0">
                          <a:effectLst/>
                          <a:latin typeface="Times New Roman" charset="0"/>
                        </a:rPr>
                        <a:t> as guaranteed.</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4318">
                <a:tc>
                  <a:txBody>
                    <a:bodyPr/>
                    <a:lstStyle/>
                    <a:p>
                      <a:r>
                        <a:rPr lang="en-US" sz="1800" b="1" dirty="0">
                          <a:effectLst/>
                          <a:latin typeface="Times New Roman" charset="0"/>
                        </a:rPr>
                        <a:t>Alternatives</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u="sng" dirty="0">
                          <a:effectLst/>
                          <a:latin typeface="Times New Roman" charset="0"/>
                        </a:rPr>
                        <a:t>Room not available</a:t>
                      </a:r>
                      <a:r>
                        <a:rPr lang="en-US" sz="1800" dirty="0">
                          <a:effectLst/>
                          <a:latin typeface="Times New Roman" charset="0"/>
                        </a:rPr>
                        <a:t>: Line 3: If a room is not available, clerk requests the customer for another date and / or time of arrival and departure</a:t>
                      </a:r>
                    </a:p>
                    <a:p>
                      <a:pPr latinLnBrk="0"/>
                      <a:r>
                        <a:rPr lang="en-US" sz="1800" u="sng" dirty="0">
                          <a:effectLst/>
                          <a:latin typeface="Times New Roman" charset="0"/>
                        </a:rPr>
                        <a:t>Invalid card</a:t>
                      </a:r>
                      <a:r>
                        <a:rPr lang="en-US" sz="1800" dirty="0">
                          <a:effectLst/>
                          <a:latin typeface="Times New Roman" charset="0"/>
                        </a:rPr>
                        <a:t>: Line 5: If the credit card number is not valid, the clerk requests the customer for another credit card number</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1328">
                <a:tc>
                  <a:txBody>
                    <a:bodyPr/>
                    <a:lstStyle/>
                    <a:p>
                      <a:r>
                        <a:rPr lang="en-US" sz="1800" b="1">
                          <a:effectLst/>
                          <a:latin typeface="Times New Roman" charset="0"/>
                        </a:rPr>
                        <a:t>Postcondition</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The reservation is created for the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직사각형 7"/>
          <p:cNvSpPr/>
          <p:nvPr/>
        </p:nvSpPr>
        <p:spPr>
          <a:xfrm>
            <a:off x="1769368" y="6301879"/>
            <a:ext cx="8822432" cy="215444"/>
          </a:xfrm>
          <a:prstGeom prst="rect">
            <a:avLst/>
          </a:prstGeom>
        </p:spPr>
        <p:txBody>
          <a:bodyPr wrap="square">
            <a:spAutoFit/>
          </a:bodyPr>
          <a:lstStyle/>
          <a:p>
            <a:r>
              <a:rPr lang="en-US" altLang="ko-KR" sz="800" dirty="0" err="1">
                <a:solidFill>
                  <a:schemeClr val="tx1">
                    <a:lumMod val="50000"/>
                    <a:lumOff val="50000"/>
                  </a:schemeClr>
                </a:solidFill>
                <a:latin typeface="Arial" charset="0"/>
              </a:rPr>
              <a:t>Gomaa</a:t>
            </a:r>
            <a:r>
              <a:rPr lang="en-US" altLang="ko-KR" sz="800" dirty="0">
                <a:solidFill>
                  <a:schemeClr val="tx1">
                    <a:lumMod val="50000"/>
                    <a:lumOff val="50000"/>
                  </a:schemeClr>
                </a:solidFill>
                <a:latin typeface="Arial" charset="0"/>
              </a:rPr>
              <a:t>, H., &amp; </a:t>
            </a:r>
            <a:r>
              <a:rPr lang="en-US" altLang="ko-KR" sz="800" dirty="0" err="1">
                <a:solidFill>
                  <a:schemeClr val="tx1">
                    <a:lumMod val="50000"/>
                    <a:lumOff val="50000"/>
                  </a:schemeClr>
                </a:solidFill>
                <a:latin typeface="Arial" charset="0"/>
              </a:rPr>
              <a:t>Olimpiew</a:t>
            </a:r>
            <a:r>
              <a:rPr lang="en-US" altLang="ko-KR" sz="800" dirty="0">
                <a:solidFill>
                  <a:schemeClr val="tx1">
                    <a:lumMod val="50000"/>
                    <a:lumOff val="50000"/>
                  </a:schemeClr>
                </a:solidFill>
                <a:latin typeface="Arial" charset="0"/>
              </a:rPr>
              <a:t>, E. M. (2005). The role of use cases in requirements and analysis modeling. In </a:t>
            </a:r>
            <a:r>
              <a:rPr lang="en-US" altLang="ko-KR" sz="800" i="1" dirty="0">
                <a:solidFill>
                  <a:schemeClr val="tx1">
                    <a:lumMod val="50000"/>
                    <a:lumOff val="50000"/>
                  </a:schemeClr>
                </a:solidFill>
                <a:latin typeface="Arial" charset="0"/>
              </a:rPr>
              <a:t>Workshop on Use Cases in Model-Driven Software Engineering. Montego Bay, Jamaica</a:t>
            </a:r>
            <a:r>
              <a:rPr lang="en-US" altLang="ko-KR" sz="800" dirty="0">
                <a:solidFill>
                  <a:schemeClr val="tx1">
                    <a:lumMod val="50000"/>
                    <a:lumOff val="50000"/>
                  </a:schemeClr>
                </a:solidFill>
                <a:latin typeface="Arial" charset="0"/>
              </a:rPr>
              <a:t>.</a:t>
            </a:r>
            <a:endParaRPr lang="ko-KR" altLang="en-US" sz="800" dirty="0">
              <a:solidFill>
                <a:schemeClr val="tx1">
                  <a:lumMod val="50000"/>
                  <a:lumOff val="50000"/>
                </a:schemeClr>
              </a:solidFill>
            </a:endParaRPr>
          </a:p>
        </p:txBody>
      </p:sp>
      <p:sp>
        <p:nvSpPr>
          <p:cNvPr id="7" name="직사각형 6">
            <a:extLst>
              <a:ext uri="{FF2B5EF4-FFF2-40B4-BE49-F238E27FC236}">
                <a16:creationId xmlns:a16="http://schemas.microsoft.com/office/drawing/2014/main" id="{B3B964B3-461A-364B-A95B-79228ED26794}"/>
              </a:ext>
            </a:extLst>
          </p:cNvPr>
          <p:cNvSpPr/>
          <p:nvPr/>
        </p:nvSpPr>
        <p:spPr>
          <a:xfrm>
            <a:off x="3512820" y="1402080"/>
            <a:ext cx="6835140" cy="4887158"/>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9" name="직사각형 8">
            <a:extLst>
              <a:ext uri="{FF2B5EF4-FFF2-40B4-BE49-F238E27FC236}">
                <a16:creationId xmlns:a16="http://schemas.microsoft.com/office/drawing/2014/main" id="{74C9C1A2-5934-3A47-9698-A7CD562646CC}"/>
              </a:ext>
            </a:extLst>
          </p:cNvPr>
          <p:cNvSpPr/>
          <p:nvPr/>
        </p:nvSpPr>
        <p:spPr>
          <a:xfrm>
            <a:off x="3512820" y="1676400"/>
            <a:ext cx="6835140" cy="4612838"/>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10" name="직사각형 9">
            <a:extLst>
              <a:ext uri="{FF2B5EF4-FFF2-40B4-BE49-F238E27FC236}">
                <a16:creationId xmlns:a16="http://schemas.microsoft.com/office/drawing/2014/main" id="{B370231E-CA72-EB4C-8CCB-83968C87780C}"/>
              </a:ext>
            </a:extLst>
          </p:cNvPr>
          <p:cNvSpPr/>
          <p:nvPr/>
        </p:nvSpPr>
        <p:spPr>
          <a:xfrm>
            <a:off x="3512820" y="2057400"/>
            <a:ext cx="6835140" cy="4231838"/>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11" name="직사각형 10">
            <a:extLst>
              <a:ext uri="{FF2B5EF4-FFF2-40B4-BE49-F238E27FC236}">
                <a16:creationId xmlns:a16="http://schemas.microsoft.com/office/drawing/2014/main" id="{A6C04627-0D88-F04B-8FCD-4B8111D714B2}"/>
              </a:ext>
            </a:extLst>
          </p:cNvPr>
          <p:cNvSpPr/>
          <p:nvPr/>
        </p:nvSpPr>
        <p:spPr>
          <a:xfrm>
            <a:off x="3512820" y="4838700"/>
            <a:ext cx="6835140" cy="1440180"/>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
        <p:nvSpPr>
          <p:cNvPr id="12" name="직사각형 11">
            <a:extLst>
              <a:ext uri="{FF2B5EF4-FFF2-40B4-BE49-F238E27FC236}">
                <a16:creationId xmlns:a16="http://schemas.microsoft.com/office/drawing/2014/main" id="{4DDF867E-C5AA-2F49-893B-6CC2A5D8190B}"/>
              </a:ext>
            </a:extLst>
          </p:cNvPr>
          <p:cNvSpPr/>
          <p:nvPr/>
        </p:nvSpPr>
        <p:spPr>
          <a:xfrm>
            <a:off x="3512820" y="6035041"/>
            <a:ext cx="6835140" cy="242367"/>
          </a:xfrm>
          <a:prstGeom prst="rect">
            <a:avLst/>
          </a:prstGeom>
          <a:solidFill>
            <a:schemeClr val="bg1"/>
          </a:solidFill>
        </p:spPr>
        <p:txBody>
          <a:bodyPr wrap="none" rtlCol="0" anchor="ctr">
            <a:noAutofit/>
          </a:bodyPr>
          <a:lstStyle/>
          <a:p>
            <a:pPr algn="ctr"/>
            <a:endParaRPr kumimoji="1" lang="ko-KR" altLang="en-US" dirty="0">
              <a:latin typeface="Arial" charset="0"/>
              <a:ea typeface="Arial" charset="0"/>
              <a:cs typeface="Arial" charset="0"/>
            </a:endParaRPr>
          </a:p>
        </p:txBody>
      </p:sp>
    </p:spTree>
    <p:extLst>
      <p:ext uri="{BB962C8B-B14F-4D97-AF65-F5344CB8AC3E}">
        <p14:creationId xmlns:p14="http://schemas.microsoft.com/office/powerpoint/2010/main" val="1281766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 Case Description Example</a:t>
            </a:r>
            <a:endParaRPr kumimoji="1" lang="ko-KR" altLang="en-US" dirty="0"/>
          </a:p>
        </p:txBody>
      </p:sp>
      <p:sp>
        <p:nvSpPr>
          <p:cNvPr id="4" name="날짜 개체 틀 3"/>
          <p:cNvSpPr>
            <a:spLocks noGrp="1"/>
          </p:cNvSpPr>
          <p:nvPr>
            <p:ph type="dt" sz="half" idx="10"/>
          </p:nvPr>
        </p:nvSpPr>
        <p:spPr/>
        <p:txBody>
          <a:bodyPr/>
          <a:lstStyle/>
          <a:p>
            <a:pPr>
              <a:defRPr/>
            </a:pPr>
            <a:r>
              <a:rPr lang="en-US" altLang="ko-KR"/>
              <a:t>Spring 2025</a:t>
            </a:r>
          </a:p>
        </p:txBody>
      </p:sp>
      <p:sp>
        <p:nvSpPr>
          <p:cNvPr id="5" name="바닥글 개체 틀 4"/>
          <p:cNvSpPr>
            <a:spLocks noGrp="1"/>
          </p:cNvSpPr>
          <p:nvPr>
            <p:ph type="ftr" sz="quarter" idx="11"/>
          </p:nvPr>
        </p:nvSpPr>
        <p:spPr/>
        <p:txBody>
          <a:bodyPr/>
          <a:lstStyle/>
          <a:p>
            <a:pPr>
              <a:defRPr/>
            </a:pPr>
            <a:r>
              <a:rPr lang="en-US" altLang="ko-KR"/>
              <a:t>CS30500        Copyright (c) In-Young Ko, KAIST</a:t>
            </a:r>
          </a:p>
        </p:txBody>
      </p:sp>
      <p:sp>
        <p:nvSpPr>
          <p:cNvPr id="6" name="슬라이드 번호 개체 틀 5"/>
          <p:cNvSpPr>
            <a:spLocks noGrp="1"/>
          </p:cNvSpPr>
          <p:nvPr>
            <p:ph type="sldNum" sz="quarter" idx="12"/>
          </p:nvPr>
        </p:nvSpPr>
        <p:spPr/>
        <p:txBody>
          <a:bodyPr/>
          <a:lstStyle/>
          <a:p>
            <a:fld id="{A979F646-AB8B-1947-BA9C-ACB735711BDC}" type="slidenum">
              <a:rPr lang="uk-UA" smtClean="0"/>
              <a:pPr/>
              <a:t>19</a:t>
            </a:fld>
            <a:endParaRPr lang="uk-UA" altLang="ko-KR"/>
          </a:p>
        </p:txBody>
      </p:sp>
      <p:graphicFrame>
        <p:nvGraphicFramePr>
          <p:cNvPr id="3" name="표 2"/>
          <p:cNvGraphicFramePr>
            <a:graphicFrameLocks noGrp="1"/>
          </p:cNvGraphicFramePr>
          <p:nvPr/>
        </p:nvGraphicFramePr>
        <p:xfrm>
          <a:off x="2057400" y="768548"/>
          <a:ext cx="8305800" cy="5520691"/>
        </p:xfrm>
        <a:graphic>
          <a:graphicData uri="http://schemas.openxmlformats.org/drawingml/2006/table">
            <a:tbl>
              <a:tblPr/>
              <a:tblGrid>
                <a:gridCol w="14478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231328">
                <a:tc>
                  <a:txBody>
                    <a:bodyPr/>
                    <a:lstStyle/>
                    <a:p>
                      <a:r>
                        <a:rPr lang="en-US" sz="1800" b="1" dirty="0">
                          <a:effectLst/>
                          <a:latin typeface="Times New Roman" charset="0"/>
                        </a:rPr>
                        <a:t>Name</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latinLnBrk="0"/>
                      <a:r>
                        <a:rPr lang="en-US" sz="1800" dirty="0">
                          <a:effectLst/>
                          <a:latin typeface="Times New Roman" charset="0"/>
                        </a:rPr>
                        <a:t>Make reservation</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346949">
                <a:tc>
                  <a:txBody>
                    <a:bodyPr/>
                    <a:lstStyle/>
                    <a:p>
                      <a:r>
                        <a:rPr lang="en-US" sz="1800" b="1">
                          <a:effectLst/>
                          <a:latin typeface="Times New Roman" charset="0"/>
                        </a:rPr>
                        <a:t>Summary</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reserves a room for a hotel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1328">
                <a:tc>
                  <a:txBody>
                    <a:bodyPr/>
                    <a:lstStyle/>
                    <a:p>
                      <a:r>
                        <a:rPr lang="en-US" sz="1800" b="1">
                          <a:effectLst/>
                          <a:latin typeface="Times New Roman" charset="0"/>
                        </a:rPr>
                        <a:t>Actor</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949">
                <a:tc>
                  <a:txBody>
                    <a:bodyPr/>
                    <a:lstStyle/>
                    <a:p>
                      <a:r>
                        <a:rPr lang="en-US" sz="1800" b="1" dirty="0">
                          <a:effectLst/>
                          <a:latin typeface="Times New Roman" charset="0"/>
                        </a:rPr>
                        <a:t>Precondition</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Reservation clerk has logged into the Hotel system</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89515">
                <a:tc>
                  <a:txBody>
                    <a:bodyPr/>
                    <a:lstStyle/>
                    <a:p>
                      <a:r>
                        <a:rPr lang="en-US" sz="1800" b="1" dirty="0">
                          <a:effectLst/>
                          <a:latin typeface="Times New Roman" charset="0"/>
                        </a:rPr>
                        <a:t>Description</a:t>
                      </a:r>
                      <a:endParaRPr lang="en-US" sz="1800" dirty="0">
                        <a:effectLst/>
                        <a:latin typeface="Times New Roman" charset="0"/>
                      </a:endParaRPr>
                    </a:p>
                    <a:p>
                      <a:br>
                        <a:rPr lang="ko-KR" altLang="en-US" sz="1800" dirty="0">
                          <a:effectLst/>
                          <a:latin typeface="Times New Roman" charset="0"/>
                        </a:rPr>
                      </a:br>
                      <a:endParaRPr lang="ko-KR" alt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marL="179388" indent="-179388" latinLnBrk="0">
                        <a:buFont typeface="+mj-lt"/>
                        <a:buAutoNum type="arabicPeriod"/>
                        <a:tabLst/>
                      </a:pPr>
                      <a:r>
                        <a:rPr lang="en-US" sz="1800" dirty="0">
                          <a:effectLst/>
                          <a:latin typeface="Times New Roman" charset="0"/>
                        </a:rPr>
                        <a:t>Guest gives </a:t>
                      </a:r>
                      <a:r>
                        <a:rPr lang="en-US" sz="1800" u="sng" dirty="0">
                          <a:effectLst/>
                          <a:latin typeface="Times New Roman" charset="0"/>
                        </a:rPr>
                        <a:t>personal details</a:t>
                      </a:r>
                      <a:r>
                        <a:rPr lang="en-US" sz="1800" dirty="0">
                          <a:effectLst/>
                          <a:latin typeface="Times New Roman" charset="0"/>
                        </a:rPr>
                        <a:t> to reservation clerk, such as name, room type, number of occupants, and dates and times of arrival and departure</a:t>
                      </a:r>
                    </a:p>
                    <a:p>
                      <a:pPr marL="179388" indent="-179388" latinLnBrk="0">
                        <a:buFont typeface="+mj-lt"/>
                        <a:buAutoNum type="arabicPeriod"/>
                        <a:tabLst/>
                      </a:pPr>
                      <a:r>
                        <a:rPr lang="en-US" sz="1800" dirty="0">
                          <a:effectLst/>
                          <a:latin typeface="Times New Roman" charset="0"/>
                        </a:rPr>
                        <a:t>Reservation clerk enters information into the system and </a:t>
                      </a:r>
                      <a:r>
                        <a:rPr lang="en-US" sz="1800" u="sng" dirty="0">
                          <a:effectLst/>
                          <a:latin typeface="Times New Roman" charset="0"/>
                        </a:rPr>
                        <a:t>looks up availability</a:t>
                      </a:r>
                      <a:r>
                        <a:rPr lang="en-US" sz="1800" dirty="0">
                          <a:effectLst/>
                          <a:latin typeface="Times New Roman" charset="0"/>
                        </a:rPr>
                        <a:t> and room reservation rate</a:t>
                      </a:r>
                    </a:p>
                    <a:p>
                      <a:pPr marL="179388" indent="-179388" latinLnBrk="0">
                        <a:buFont typeface="+mj-lt"/>
                        <a:buAutoNum type="arabicPeriod"/>
                        <a:tabLst/>
                      </a:pPr>
                      <a:r>
                        <a:rPr lang="en-US" sz="1800" dirty="0">
                          <a:effectLst/>
                          <a:latin typeface="Times New Roman" charset="0"/>
                        </a:rPr>
                        <a:t>If room is available, clerk requests the guest to </a:t>
                      </a:r>
                      <a:r>
                        <a:rPr lang="en-US" sz="1800" u="sng" dirty="0">
                          <a:effectLst/>
                          <a:latin typeface="Times New Roman" charset="0"/>
                        </a:rPr>
                        <a:t>guarantee the reservation</a:t>
                      </a:r>
                      <a:r>
                        <a:rPr lang="en-US" sz="1800" dirty="0">
                          <a:effectLst/>
                          <a:latin typeface="Times New Roman" charset="0"/>
                        </a:rPr>
                        <a:t> with a credit card number</a:t>
                      </a:r>
                    </a:p>
                    <a:p>
                      <a:pPr marL="179388" indent="-179388" latinLnBrk="0">
                        <a:buFont typeface="+mj-lt"/>
                        <a:buAutoNum type="arabicPeriod"/>
                        <a:tabLst/>
                      </a:pPr>
                      <a:r>
                        <a:rPr lang="en-US" sz="1800" dirty="0">
                          <a:effectLst/>
                          <a:latin typeface="Times New Roman" charset="0"/>
                        </a:rPr>
                        <a:t>The clerk </a:t>
                      </a:r>
                      <a:r>
                        <a:rPr lang="en-US" sz="1800" u="sng" dirty="0">
                          <a:effectLst/>
                          <a:latin typeface="Times New Roman" charset="0"/>
                        </a:rPr>
                        <a:t>enters the guest’s credit card number</a:t>
                      </a:r>
                      <a:r>
                        <a:rPr lang="en-US" sz="1800" dirty="0">
                          <a:effectLst/>
                          <a:latin typeface="Times New Roman" charset="0"/>
                        </a:rPr>
                        <a:t> to guarantee the reservation.</a:t>
                      </a:r>
                    </a:p>
                    <a:p>
                      <a:pPr marL="179388" indent="-179388" latinLnBrk="0">
                        <a:buFont typeface="+mj-lt"/>
                        <a:buAutoNum type="arabicPeriod"/>
                        <a:tabLst/>
                      </a:pPr>
                      <a:r>
                        <a:rPr lang="en-US" sz="1800" dirty="0">
                          <a:effectLst/>
                          <a:latin typeface="Times New Roman" charset="0"/>
                        </a:rPr>
                        <a:t>If credit card number is valid, the clerk </a:t>
                      </a:r>
                      <a:r>
                        <a:rPr lang="en-US" sz="1800" u="sng" dirty="0">
                          <a:effectLst/>
                          <a:latin typeface="Times New Roman" charset="0"/>
                        </a:rPr>
                        <a:t>updates the reservation</a:t>
                      </a:r>
                      <a:r>
                        <a:rPr lang="en-US" sz="1800" dirty="0">
                          <a:effectLst/>
                          <a:latin typeface="Times New Roman" charset="0"/>
                        </a:rPr>
                        <a:t> as guaranteed.</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4318">
                <a:tc>
                  <a:txBody>
                    <a:bodyPr/>
                    <a:lstStyle/>
                    <a:p>
                      <a:r>
                        <a:rPr lang="en-US" sz="1800" b="1" dirty="0">
                          <a:effectLst/>
                          <a:latin typeface="Times New Roman" charset="0"/>
                        </a:rPr>
                        <a:t>Alternatives</a:t>
                      </a:r>
                      <a:endParaRPr lang="en-US" sz="18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u="sng" dirty="0">
                          <a:effectLst/>
                          <a:latin typeface="Times New Roman" charset="0"/>
                        </a:rPr>
                        <a:t>Room not available</a:t>
                      </a:r>
                      <a:r>
                        <a:rPr lang="en-US" sz="1800" dirty="0">
                          <a:effectLst/>
                          <a:latin typeface="Times New Roman" charset="0"/>
                        </a:rPr>
                        <a:t>: Line 3: If a room is not available, clerk requests the customer for another date and / or time of arrival and departure</a:t>
                      </a:r>
                    </a:p>
                    <a:p>
                      <a:pPr latinLnBrk="0"/>
                      <a:r>
                        <a:rPr lang="en-US" sz="1800" u="sng" dirty="0">
                          <a:effectLst/>
                          <a:latin typeface="Times New Roman" charset="0"/>
                        </a:rPr>
                        <a:t>Invalid card</a:t>
                      </a:r>
                      <a:r>
                        <a:rPr lang="en-US" sz="1800" dirty="0">
                          <a:effectLst/>
                          <a:latin typeface="Times New Roman" charset="0"/>
                        </a:rPr>
                        <a:t>: Line 5: If the credit card number is not valid, the clerk requests the customer for another credit card number</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1328">
                <a:tc>
                  <a:txBody>
                    <a:bodyPr/>
                    <a:lstStyle/>
                    <a:p>
                      <a:r>
                        <a:rPr lang="en-US" sz="1800" b="1">
                          <a:effectLst/>
                          <a:latin typeface="Times New Roman" charset="0"/>
                        </a:rPr>
                        <a:t>Postcondition</a:t>
                      </a:r>
                      <a:endParaRPr lang="en-US" sz="18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800" dirty="0">
                          <a:effectLst/>
                          <a:latin typeface="Times New Roman" charset="0"/>
                        </a:rPr>
                        <a:t>The reservation is created for the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직사각형 7"/>
          <p:cNvSpPr/>
          <p:nvPr/>
        </p:nvSpPr>
        <p:spPr>
          <a:xfrm>
            <a:off x="1769368" y="6301879"/>
            <a:ext cx="9660632" cy="215444"/>
          </a:xfrm>
          <a:prstGeom prst="rect">
            <a:avLst/>
          </a:prstGeom>
        </p:spPr>
        <p:txBody>
          <a:bodyPr wrap="square">
            <a:spAutoFit/>
          </a:bodyPr>
          <a:lstStyle/>
          <a:p>
            <a:r>
              <a:rPr lang="en-US" altLang="ko-KR" sz="800" dirty="0">
                <a:solidFill>
                  <a:schemeClr val="tx1">
                    <a:lumMod val="50000"/>
                    <a:lumOff val="50000"/>
                  </a:schemeClr>
                </a:solidFill>
                <a:latin typeface="Arial" charset="0"/>
              </a:rPr>
              <a:t>[GoOi05] Gomaa, H., &amp; </a:t>
            </a:r>
            <a:r>
              <a:rPr lang="en-US" altLang="ko-KR" sz="800" dirty="0" err="1">
                <a:solidFill>
                  <a:schemeClr val="tx1">
                    <a:lumMod val="50000"/>
                    <a:lumOff val="50000"/>
                  </a:schemeClr>
                </a:solidFill>
                <a:latin typeface="Arial" charset="0"/>
              </a:rPr>
              <a:t>Olimpiew</a:t>
            </a:r>
            <a:r>
              <a:rPr lang="en-US" altLang="ko-KR" sz="800" dirty="0">
                <a:solidFill>
                  <a:schemeClr val="tx1">
                    <a:lumMod val="50000"/>
                    <a:lumOff val="50000"/>
                  </a:schemeClr>
                </a:solidFill>
                <a:latin typeface="Arial" charset="0"/>
              </a:rPr>
              <a:t>, E. M. (2005). The role of use cases in requirements and analysis modeling. In </a:t>
            </a:r>
            <a:r>
              <a:rPr lang="en-US" altLang="ko-KR" sz="800" i="1" dirty="0">
                <a:solidFill>
                  <a:schemeClr val="tx1">
                    <a:lumMod val="50000"/>
                    <a:lumOff val="50000"/>
                  </a:schemeClr>
                </a:solidFill>
                <a:latin typeface="Arial" charset="0"/>
              </a:rPr>
              <a:t>Workshop on Use Cases in Model-Driven Software Engineering. Montego Bay, Jamaica</a:t>
            </a:r>
            <a:r>
              <a:rPr lang="en-US" altLang="ko-KR" sz="800" dirty="0">
                <a:solidFill>
                  <a:schemeClr val="tx1">
                    <a:lumMod val="50000"/>
                    <a:lumOff val="50000"/>
                  </a:schemeClr>
                </a:solidFill>
                <a:latin typeface="Arial" charset="0"/>
              </a:rPr>
              <a:t>.</a:t>
            </a:r>
            <a:endParaRPr lang="ko-KR" altLang="en-US" sz="800" dirty="0">
              <a:solidFill>
                <a:schemeClr val="tx1">
                  <a:lumMod val="50000"/>
                  <a:lumOff val="50000"/>
                </a:schemeClr>
              </a:solidFill>
            </a:endParaRPr>
          </a:p>
        </p:txBody>
      </p:sp>
    </p:spTree>
    <p:extLst>
      <p:ext uri="{BB962C8B-B14F-4D97-AF65-F5344CB8AC3E}">
        <p14:creationId xmlns:p14="http://schemas.microsoft.com/office/powerpoint/2010/main" val="674036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02EE2990-7D32-D847-A12B-18B44FB46FC9}"/>
              </a:ext>
            </a:extLst>
          </p:cNvPr>
          <p:cNvSpPr>
            <a:spLocks noGrp="1"/>
          </p:cNvSpPr>
          <p:nvPr>
            <p:ph type="title"/>
          </p:nvPr>
        </p:nvSpPr>
        <p:spPr/>
        <p:txBody>
          <a:bodyPr/>
          <a:lstStyle/>
          <a:p>
            <a:r>
              <a:rPr lang="en-US" altLang="ko-Kore-KR" dirty="0"/>
              <a:t>Requirements Analysis</a:t>
            </a:r>
            <a:endParaRPr lang="ko-Kore-KR" altLang="en-US" dirty="0"/>
          </a:p>
        </p:txBody>
      </p:sp>
      <p:sp>
        <p:nvSpPr>
          <p:cNvPr id="8" name="텍스트 개체 틀 7">
            <a:extLst>
              <a:ext uri="{FF2B5EF4-FFF2-40B4-BE49-F238E27FC236}">
                <a16:creationId xmlns:a16="http://schemas.microsoft.com/office/drawing/2014/main" id="{33B5CC44-E173-C648-A0CF-FE6AD52603D6}"/>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AB7452FB-3625-044E-8125-5820149EFE67}"/>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EE1B6E94-7496-584E-A637-50B5D590802F}"/>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C6A1804A-95C0-2A4E-A21B-67F81E756321}"/>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a:t>
            </a:fld>
            <a:endParaRPr lang="ko-KR" altLang="en-US" dirty="0"/>
          </a:p>
        </p:txBody>
      </p:sp>
    </p:spTree>
    <p:extLst>
      <p:ext uri="{BB962C8B-B14F-4D97-AF65-F5344CB8AC3E}">
        <p14:creationId xmlns:p14="http://schemas.microsoft.com/office/powerpoint/2010/main" val="2562545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DA151E-04B4-F3AB-A66A-1280EA4302CA}"/>
              </a:ext>
            </a:extLst>
          </p:cNvPr>
          <p:cNvSpPr>
            <a:spLocks noGrp="1"/>
          </p:cNvSpPr>
          <p:nvPr>
            <p:ph type="title"/>
          </p:nvPr>
        </p:nvSpPr>
        <p:spPr/>
        <p:txBody>
          <a:bodyPr/>
          <a:lstStyle/>
          <a:p>
            <a:r>
              <a:rPr kumimoji="1" lang="en-US" altLang="ko-KR" dirty="0"/>
              <a:t>Use Case Description Generated by ChatGPT </a:t>
            </a:r>
            <a:r>
              <a:rPr kumimoji="1" lang="en-US" altLang="ko-KR" sz="2000" dirty="0"/>
              <a:t>(1/2)</a:t>
            </a:r>
            <a:endParaRPr kumimoji="1" lang="ko-KR" altLang="en-US" dirty="0"/>
          </a:p>
        </p:txBody>
      </p:sp>
      <p:sp>
        <p:nvSpPr>
          <p:cNvPr id="3" name="내용 개체 틀 2">
            <a:extLst>
              <a:ext uri="{FF2B5EF4-FFF2-40B4-BE49-F238E27FC236}">
                <a16:creationId xmlns:a16="http://schemas.microsoft.com/office/drawing/2014/main" id="{EEB83872-C6D2-8246-5D83-D143074FEC1E}"/>
              </a:ext>
            </a:extLst>
          </p:cNvPr>
          <p:cNvSpPr>
            <a:spLocks noGrp="1"/>
          </p:cNvSpPr>
          <p:nvPr>
            <p:ph idx="1"/>
          </p:nvPr>
        </p:nvSpPr>
        <p:spPr>
          <a:xfrm>
            <a:off x="609600" y="914399"/>
            <a:ext cx="11055019" cy="5544553"/>
          </a:xfrm>
        </p:spPr>
        <p:txBody>
          <a:bodyPr>
            <a:normAutofit fontScale="92500"/>
          </a:bodyPr>
          <a:lstStyle/>
          <a:p>
            <a:pPr marL="0" indent="0" algn="l">
              <a:lnSpc>
                <a:spcPct val="120000"/>
              </a:lnSpc>
              <a:spcBef>
                <a:spcPts val="0"/>
              </a:spcBef>
              <a:buNone/>
            </a:pPr>
            <a:r>
              <a:rPr lang="en-US" altLang="ko-KR" sz="1600" b="1" i="0" u="none" strike="noStrike" dirty="0">
                <a:solidFill>
                  <a:srgbClr val="7030A0"/>
                </a:solidFill>
                <a:effectLst/>
              </a:rPr>
              <a:t>Use Case: Voice Command Control</a:t>
            </a:r>
          </a:p>
          <a:p>
            <a:pPr marL="0" indent="0" algn="l">
              <a:lnSpc>
                <a:spcPct val="120000"/>
              </a:lnSpc>
              <a:spcBef>
                <a:spcPts val="600"/>
              </a:spcBef>
              <a:buNone/>
            </a:pPr>
            <a:r>
              <a:rPr lang="en-US" altLang="ko-KR" sz="1600" b="1" i="0" u="none" strike="noStrike" dirty="0">
                <a:solidFill>
                  <a:srgbClr val="7030A0"/>
                </a:solidFill>
                <a:effectLst/>
              </a:rPr>
              <a:t>1. Use Case ID: </a:t>
            </a:r>
            <a:r>
              <a:rPr lang="en-US" altLang="ko-KR" sz="1600" b="0" i="0" u="none" strike="noStrike" dirty="0">
                <a:solidFill>
                  <a:srgbClr val="7030A0"/>
                </a:solidFill>
                <a:effectLst/>
              </a:rPr>
              <a:t>UC-VC-001</a:t>
            </a:r>
          </a:p>
          <a:p>
            <a:pPr marL="0" indent="0" algn="l">
              <a:lnSpc>
                <a:spcPct val="120000"/>
              </a:lnSpc>
              <a:spcBef>
                <a:spcPts val="600"/>
              </a:spcBef>
              <a:buNone/>
            </a:pPr>
            <a:r>
              <a:rPr lang="en-US" altLang="ko-KR" sz="1600" b="1" i="0" u="none" strike="noStrike" dirty="0">
                <a:solidFill>
                  <a:srgbClr val="7030A0"/>
                </a:solidFill>
                <a:effectLst/>
              </a:rPr>
              <a:t>2. Use Case Name: </a:t>
            </a:r>
            <a:r>
              <a:rPr lang="en-US" altLang="ko-KR" sz="1600" b="0" i="0" u="none" strike="noStrike" dirty="0">
                <a:solidFill>
                  <a:srgbClr val="FF0000"/>
                </a:solidFill>
                <a:effectLst/>
              </a:rPr>
              <a:t>Voice Command Control</a:t>
            </a:r>
          </a:p>
          <a:p>
            <a:pPr marL="0" indent="0" algn="l">
              <a:lnSpc>
                <a:spcPct val="120000"/>
              </a:lnSpc>
              <a:spcBef>
                <a:spcPts val="600"/>
              </a:spcBef>
              <a:buNone/>
            </a:pPr>
            <a:r>
              <a:rPr lang="en-US" altLang="ko-KR" sz="1600" b="1" i="0" u="none" strike="noStrike" dirty="0">
                <a:solidFill>
                  <a:srgbClr val="7030A0"/>
                </a:solidFill>
                <a:effectLst/>
              </a:rPr>
              <a:t>3. Actors</a:t>
            </a:r>
          </a:p>
          <a:p>
            <a:pPr marL="0" indent="0" algn="l">
              <a:lnSpc>
                <a:spcPct val="120000"/>
              </a:lnSpc>
              <a:spcBef>
                <a:spcPts val="0"/>
              </a:spcBef>
              <a:buNone/>
            </a:pPr>
            <a:r>
              <a:rPr lang="en-US" altLang="ko-KR" sz="1600" b="1" i="0" u="none" strike="noStrike" dirty="0">
                <a:solidFill>
                  <a:srgbClr val="7030A0"/>
                </a:solidFill>
                <a:effectLst/>
              </a:rPr>
              <a:t>Primary Actor</a:t>
            </a:r>
            <a:r>
              <a:rPr lang="en-US" altLang="ko-KR" sz="1600" b="0" i="0" u="none" strike="noStrike" dirty="0">
                <a:solidFill>
                  <a:srgbClr val="7030A0"/>
                </a:solidFill>
                <a:effectLst/>
              </a:rPr>
              <a:t>: User (Homeowner, Resident)</a:t>
            </a:r>
          </a:p>
          <a:p>
            <a:pPr marL="0" indent="0" algn="l">
              <a:lnSpc>
                <a:spcPct val="120000"/>
              </a:lnSpc>
              <a:spcBef>
                <a:spcPts val="0"/>
              </a:spcBef>
              <a:buNone/>
            </a:pPr>
            <a:r>
              <a:rPr lang="en-US" altLang="ko-KR" sz="1600" b="1" i="0" u="none" strike="noStrike" dirty="0">
                <a:solidFill>
                  <a:srgbClr val="7030A0"/>
                </a:solidFill>
                <a:effectLst/>
              </a:rPr>
              <a:t>Secondary Actors</a:t>
            </a:r>
            <a:r>
              <a:rPr lang="en-US" altLang="ko-KR" sz="1600" b="0" i="0" u="none" strike="noStrike" dirty="0">
                <a:solidFill>
                  <a:srgbClr val="7030A0"/>
                </a:solidFill>
                <a:effectLst/>
              </a:rPr>
              <a:t>: </a:t>
            </a:r>
            <a:r>
              <a:rPr lang="en-US" altLang="ko-KR" sz="1600" b="0" i="0" u="none" strike="noStrike" dirty="0">
                <a:solidFill>
                  <a:srgbClr val="FF0000"/>
                </a:solidFill>
                <a:effectLst/>
              </a:rPr>
              <a:t>LG Butler Robot, Smart Home Appliances </a:t>
            </a:r>
            <a:r>
              <a:rPr lang="en-US" altLang="ko-KR" sz="1600" b="0" i="0" u="none" strike="noStrike" dirty="0">
                <a:solidFill>
                  <a:srgbClr val="7030A0"/>
                </a:solidFill>
                <a:effectLst/>
              </a:rPr>
              <a:t>(e.g., Air Conditioner, Refrigerator, Washing Machine, Oven)</a:t>
            </a:r>
          </a:p>
          <a:p>
            <a:pPr marL="0" indent="0" algn="l">
              <a:lnSpc>
                <a:spcPct val="120000"/>
              </a:lnSpc>
              <a:spcBef>
                <a:spcPts val="600"/>
              </a:spcBef>
              <a:buNone/>
            </a:pPr>
            <a:r>
              <a:rPr lang="en-US" altLang="ko-KR" sz="1600" b="1" i="0" u="none" strike="noStrike" dirty="0">
                <a:solidFill>
                  <a:srgbClr val="7030A0"/>
                </a:solidFill>
                <a:effectLst/>
              </a:rPr>
              <a:t>4. Description</a:t>
            </a:r>
          </a:p>
          <a:p>
            <a:pPr marL="0" indent="0" algn="l">
              <a:lnSpc>
                <a:spcPct val="120000"/>
              </a:lnSpc>
              <a:spcBef>
                <a:spcPts val="0"/>
              </a:spcBef>
              <a:buNone/>
            </a:pPr>
            <a:r>
              <a:rPr lang="en-US" altLang="ko-KR" sz="1600" b="0" i="0" u="none" strike="noStrike" dirty="0">
                <a:solidFill>
                  <a:srgbClr val="7030A0"/>
                </a:solidFill>
                <a:effectLst/>
              </a:rPr>
              <a:t>This use case describes how the LG Butler Robot allows users to control and coordinate smart home appliances using voice commands. The butler robot listens to user commands, processes them using natural language understanding (NLU), and sends instructions via APIs to the relevant home appliances for execution.</a:t>
            </a:r>
          </a:p>
          <a:p>
            <a:pPr marL="0" indent="0" algn="l">
              <a:lnSpc>
                <a:spcPct val="120000"/>
              </a:lnSpc>
              <a:spcBef>
                <a:spcPts val="600"/>
              </a:spcBef>
              <a:buNone/>
            </a:pPr>
            <a:r>
              <a:rPr lang="en-US" altLang="ko-KR" sz="1600" b="1" i="0" u="none" strike="noStrike" dirty="0">
                <a:solidFill>
                  <a:srgbClr val="7030A0"/>
                </a:solidFill>
                <a:effectLst/>
              </a:rPr>
              <a:t>5. Preconditions</a:t>
            </a:r>
          </a:p>
          <a:p>
            <a:pPr marL="0" indent="0" algn="l">
              <a:lnSpc>
                <a:spcPct val="120000"/>
              </a:lnSpc>
              <a:spcBef>
                <a:spcPts val="0"/>
              </a:spcBef>
              <a:buNone/>
            </a:pPr>
            <a:r>
              <a:rPr lang="en-US" altLang="ko-KR" sz="1600" b="0" i="0" u="none" strike="noStrike" dirty="0">
                <a:solidFill>
                  <a:srgbClr val="7030A0"/>
                </a:solidFill>
                <a:effectLst/>
              </a:rPr>
              <a:t>The LG Butler Robot is </a:t>
            </a:r>
            <a:r>
              <a:rPr lang="en-US" altLang="ko-KR" sz="1600" b="0" i="0" u="sng" strike="noStrike" dirty="0">
                <a:solidFill>
                  <a:srgbClr val="7030A0"/>
                </a:solidFill>
                <a:effectLst/>
              </a:rPr>
              <a:t>powered on</a:t>
            </a:r>
            <a:r>
              <a:rPr lang="en-US" altLang="ko-KR" sz="1600" b="0" i="0" u="none" strike="noStrike" dirty="0">
                <a:solidFill>
                  <a:srgbClr val="7030A0"/>
                </a:solidFill>
                <a:effectLst/>
              </a:rPr>
              <a:t> and </a:t>
            </a:r>
            <a:r>
              <a:rPr lang="en-US" altLang="ko-KR" sz="1600" b="0" i="0" u="sng" strike="noStrike" dirty="0">
                <a:solidFill>
                  <a:srgbClr val="7030A0"/>
                </a:solidFill>
                <a:effectLst/>
              </a:rPr>
              <a:t>connected</a:t>
            </a:r>
            <a:r>
              <a:rPr lang="en-US" altLang="ko-KR" sz="1600" b="0" i="0" u="none" strike="noStrike" dirty="0">
                <a:solidFill>
                  <a:srgbClr val="7030A0"/>
                </a:solidFill>
                <a:effectLst/>
              </a:rPr>
              <a:t> to the home network.</a:t>
            </a:r>
          </a:p>
          <a:p>
            <a:pPr marL="0" indent="0" algn="l">
              <a:lnSpc>
                <a:spcPct val="120000"/>
              </a:lnSpc>
              <a:spcBef>
                <a:spcPts val="0"/>
              </a:spcBef>
              <a:buNone/>
            </a:pPr>
            <a:r>
              <a:rPr lang="en-US" altLang="ko-KR" sz="1600" b="0" i="0" u="none" strike="noStrike" dirty="0">
                <a:solidFill>
                  <a:srgbClr val="7030A0"/>
                </a:solidFill>
                <a:effectLst/>
              </a:rPr>
              <a:t>Smart home appliances are </a:t>
            </a:r>
            <a:r>
              <a:rPr lang="en-US" altLang="ko-KR" sz="1600" b="0" i="0" u="sng" strike="noStrike" dirty="0">
                <a:solidFill>
                  <a:srgbClr val="7030A0"/>
                </a:solidFill>
                <a:effectLst/>
              </a:rPr>
              <a:t>registered</a:t>
            </a:r>
            <a:r>
              <a:rPr lang="en-US" altLang="ko-KR" sz="1600" b="0" i="0" u="none" strike="noStrike" dirty="0">
                <a:solidFill>
                  <a:srgbClr val="7030A0"/>
                </a:solidFill>
                <a:effectLst/>
              </a:rPr>
              <a:t>, online, and integrated with the LG </a:t>
            </a:r>
            <a:r>
              <a:rPr lang="en-US" altLang="ko-KR" sz="1600" b="0" i="0" u="none" strike="noStrike" dirty="0" err="1">
                <a:solidFill>
                  <a:srgbClr val="7030A0"/>
                </a:solidFill>
                <a:effectLst/>
              </a:rPr>
              <a:t>ThinQ</a:t>
            </a:r>
            <a:r>
              <a:rPr lang="en-US" altLang="ko-KR" sz="1600" b="0" i="0" u="none" strike="noStrike" dirty="0">
                <a:solidFill>
                  <a:srgbClr val="7030A0"/>
                </a:solidFill>
                <a:effectLst/>
              </a:rPr>
              <a:t> platform.</a:t>
            </a:r>
          </a:p>
          <a:p>
            <a:pPr marL="0" indent="0" algn="l">
              <a:lnSpc>
                <a:spcPct val="120000"/>
              </a:lnSpc>
              <a:spcBef>
                <a:spcPts val="0"/>
              </a:spcBef>
              <a:buNone/>
            </a:pPr>
            <a:r>
              <a:rPr lang="en-US" altLang="ko-KR" sz="1600" b="0" i="0" u="none" strike="noStrike" dirty="0">
                <a:solidFill>
                  <a:srgbClr val="7030A0"/>
                </a:solidFill>
                <a:effectLst/>
              </a:rPr>
              <a:t>The user has an </a:t>
            </a:r>
            <a:r>
              <a:rPr lang="en-US" altLang="ko-KR" sz="1600" b="0" i="0" u="sng" strike="noStrike" dirty="0">
                <a:solidFill>
                  <a:srgbClr val="7030A0"/>
                </a:solidFill>
                <a:effectLst/>
              </a:rPr>
              <a:t>authenticated</a:t>
            </a:r>
            <a:r>
              <a:rPr lang="en-US" altLang="ko-KR" sz="1600" b="0" i="0" u="none" strike="noStrike" dirty="0">
                <a:solidFill>
                  <a:srgbClr val="7030A0"/>
                </a:solidFill>
                <a:effectLst/>
              </a:rPr>
              <a:t> profile in the system.</a:t>
            </a:r>
          </a:p>
          <a:p>
            <a:pPr marL="0" indent="0" algn="l">
              <a:lnSpc>
                <a:spcPct val="120000"/>
              </a:lnSpc>
              <a:spcBef>
                <a:spcPts val="0"/>
              </a:spcBef>
              <a:buNone/>
            </a:pPr>
            <a:r>
              <a:rPr lang="en-US" altLang="ko-KR" sz="1600" b="0" i="0" u="none" strike="noStrike" dirty="0">
                <a:solidFill>
                  <a:srgbClr val="7030A0"/>
                </a:solidFill>
                <a:effectLst/>
              </a:rPr>
              <a:t>Voice recognition is enabled and trained to recognize the user's voice.</a:t>
            </a:r>
          </a:p>
          <a:p>
            <a:pPr marL="0" indent="0" algn="l">
              <a:lnSpc>
                <a:spcPct val="120000"/>
              </a:lnSpc>
              <a:spcBef>
                <a:spcPts val="600"/>
              </a:spcBef>
              <a:buNone/>
            </a:pPr>
            <a:r>
              <a:rPr lang="en-US" altLang="ko-KR" sz="1600" b="1" i="0" u="none" strike="noStrike" dirty="0">
                <a:solidFill>
                  <a:srgbClr val="7030A0"/>
                </a:solidFill>
                <a:effectLst/>
              </a:rPr>
              <a:t>6. Postconditions</a:t>
            </a:r>
          </a:p>
          <a:p>
            <a:pPr marL="0" indent="0" algn="l">
              <a:lnSpc>
                <a:spcPct val="120000"/>
              </a:lnSpc>
              <a:spcBef>
                <a:spcPts val="0"/>
              </a:spcBef>
              <a:buNone/>
            </a:pPr>
            <a:r>
              <a:rPr lang="en-US" altLang="ko-KR" sz="1600" b="0" i="0" u="none" strike="noStrike" dirty="0">
                <a:solidFill>
                  <a:srgbClr val="7030A0"/>
                </a:solidFill>
                <a:effectLst/>
              </a:rPr>
              <a:t>The requested action is successfully performed, and </a:t>
            </a:r>
            <a:r>
              <a:rPr lang="en-US" altLang="ko-KR" sz="1600" b="0" i="0" u="sng" strike="noStrike" dirty="0">
                <a:solidFill>
                  <a:srgbClr val="7030A0"/>
                </a:solidFill>
                <a:effectLst/>
              </a:rPr>
              <a:t>feedback</a:t>
            </a:r>
            <a:r>
              <a:rPr lang="en-US" altLang="ko-KR" sz="1600" b="0" i="0" u="none" strike="noStrike" dirty="0">
                <a:solidFill>
                  <a:srgbClr val="7030A0"/>
                </a:solidFill>
                <a:effectLst/>
              </a:rPr>
              <a:t> is provided to the user.</a:t>
            </a:r>
          </a:p>
          <a:p>
            <a:pPr marL="0" indent="0" algn="l">
              <a:lnSpc>
                <a:spcPct val="120000"/>
              </a:lnSpc>
              <a:spcBef>
                <a:spcPts val="0"/>
              </a:spcBef>
              <a:buNone/>
            </a:pPr>
            <a:r>
              <a:rPr lang="en-US" altLang="ko-KR" sz="1600" b="0" i="0" u="none" strike="noStrike" dirty="0">
                <a:solidFill>
                  <a:srgbClr val="7030A0"/>
                </a:solidFill>
                <a:effectLst/>
              </a:rPr>
              <a:t>In case of </a:t>
            </a:r>
            <a:r>
              <a:rPr lang="en-US" altLang="ko-KR" sz="1600" b="0" i="0" u="sng" strike="noStrike" dirty="0">
                <a:solidFill>
                  <a:srgbClr val="7030A0"/>
                </a:solidFill>
                <a:effectLst/>
              </a:rPr>
              <a:t>failure</a:t>
            </a:r>
            <a:r>
              <a:rPr lang="en-US" altLang="ko-KR" sz="1600" b="0" i="0" u="none" strike="noStrike" dirty="0">
                <a:solidFill>
                  <a:srgbClr val="7030A0"/>
                </a:solidFill>
                <a:effectLst/>
              </a:rPr>
              <a:t>, the user is notified with an appropriate message.</a:t>
            </a:r>
          </a:p>
        </p:txBody>
      </p:sp>
      <p:sp>
        <p:nvSpPr>
          <p:cNvPr id="4" name="날짜 개체 틀 3">
            <a:extLst>
              <a:ext uri="{FF2B5EF4-FFF2-40B4-BE49-F238E27FC236}">
                <a16:creationId xmlns:a16="http://schemas.microsoft.com/office/drawing/2014/main" id="{E4C69936-621C-13E1-804D-E12BE4F7AA2A}"/>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7D8886AA-5166-40DC-84D0-B802ABA065C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1857F9DA-2376-78FB-E882-AC640ACB2C44}"/>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20</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54ACAF72-D5CC-84D3-3BE5-61475AC79A5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71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1" end="1"/>
                                            </p:txEl>
                                          </p:spTgt>
                                        </p:tgtEl>
                                      </p:cBhvr>
                                    </p:animEffect>
                                  </p:childTnLst>
                                </p:cTn>
                              </p:par>
                              <p:par>
                                <p:cTn id="19" presetID="41" presetClass="entr" presetSubtype="0" fill="hold" nodeType="with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2" end="2"/>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4" end="4"/>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5" end="5"/>
                                            </p:txEl>
                                          </p:spTgt>
                                        </p:tgtEl>
                                      </p:cBhvr>
                                    </p:animEffect>
                                  </p:childTnLst>
                                </p:cTn>
                              </p:par>
                              <p:par>
                                <p:cTn id="47" presetID="41" presetClass="entr" presetSubtype="0" fill="hold" nodeType="withEffect">
                                  <p:stCondLst>
                                    <p:cond delay="0"/>
                                  </p:stCondLst>
                                  <p:iterate type="lt">
                                    <p:tmPct val="10000"/>
                                  </p:iterate>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1"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
                                            <p:txEl>
                                              <p:pRg st="6" end="6"/>
                                            </p:txEl>
                                          </p:spTgt>
                                        </p:tgtEl>
                                      </p:cBhvr>
                                    </p:animEffect>
                                  </p:childTnLst>
                                </p:cTn>
                              </p:par>
                              <p:par>
                                <p:cTn id="54" presetID="41" presetClass="entr" presetSubtype="0" fill="hold" nodeType="withEffect">
                                  <p:stCondLst>
                                    <p:cond delay="0"/>
                                  </p:stCondLst>
                                  <p:iterate type="lt">
                                    <p:tmPct val="10000"/>
                                  </p:iterate>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8"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
                                            <p:txEl>
                                              <p:pRg st="7" end="7"/>
                                            </p:txEl>
                                          </p:spTgt>
                                        </p:tgtEl>
                                      </p:cBhvr>
                                    </p:animEffect>
                                  </p:childTnLst>
                                </p:cTn>
                              </p:par>
                              <p:par>
                                <p:cTn id="61" presetID="41" presetClass="entr" presetSubtype="0" fill="hold" nodeType="withEffect">
                                  <p:stCondLst>
                                    <p:cond delay="0"/>
                                  </p:stCondLst>
                                  <p:iterate type="lt">
                                    <p:tmPct val="10000"/>
                                  </p:iterate>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65"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
                                            <p:txEl>
                                              <p:pRg st="8" end="8"/>
                                            </p:txEl>
                                          </p:spTgt>
                                        </p:tgtEl>
                                      </p:cBhvr>
                                    </p:animEffect>
                                  </p:childTnLst>
                                </p:cTn>
                              </p:par>
                              <p:par>
                                <p:cTn id="68" presetID="41" presetClass="entr" presetSubtype="0" fill="hold" nodeType="withEffect">
                                  <p:stCondLst>
                                    <p:cond delay="0"/>
                                  </p:stCondLst>
                                  <p:iterate type="lt">
                                    <p:tmPct val="10000"/>
                                  </p:iterate>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72"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
                                            <p:txEl>
                                              <p:pRg st="9" end="9"/>
                                            </p:txEl>
                                          </p:spTgt>
                                        </p:tgtEl>
                                      </p:cBhvr>
                                    </p:animEffect>
                                  </p:childTnLst>
                                </p:cTn>
                              </p:par>
                              <p:par>
                                <p:cTn id="75" presetID="41" presetClass="entr" presetSubtype="0" fill="hold" nodeType="withEffect">
                                  <p:stCondLst>
                                    <p:cond delay="0"/>
                                  </p:stCondLst>
                                  <p:iterate type="lt">
                                    <p:tmPct val="10000"/>
                                  </p:iterate>
                                  <p:childTnLst>
                                    <p:set>
                                      <p:cBhvr>
                                        <p:cTn id="76" dur="1" fill="hold">
                                          <p:stCondLst>
                                            <p:cond delay="0"/>
                                          </p:stCondLst>
                                        </p:cTn>
                                        <p:tgtEl>
                                          <p:spTgt spid="3">
                                            <p:txEl>
                                              <p:pRg st="10" end="10"/>
                                            </p:txEl>
                                          </p:spTgt>
                                        </p:tgtEl>
                                        <p:attrNameLst>
                                          <p:attrName>style.visibility</p:attrName>
                                        </p:attrNameLst>
                                      </p:cBhvr>
                                      <p:to>
                                        <p:strVal val="visible"/>
                                      </p:to>
                                    </p:set>
                                    <p:anim calcmode="lin" valueType="num">
                                      <p:cBhvr>
                                        <p:cTn id="77"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79"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3">
                                            <p:txEl>
                                              <p:pRg st="10" end="10"/>
                                            </p:txEl>
                                          </p:spTgt>
                                        </p:tgtEl>
                                      </p:cBhvr>
                                    </p:animEffect>
                                  </p:childTnLst>
                                </p:cTn>
                              </p:par>
                              <p:par>
                                <p:cTn id="82" presetID="41" presetClass="entr" presetSubtype="0" fill="hold" nodeType="withEffect">
                                  <p:stCondLst>
                                    <p:cond delay="0"/>
                                  </p:stCondLst>
                                  <p:iterate type="lt">
                                    <p:tmPct val="10000"/>
                                  </p:iterate>
                                  <p:childTnLst>
                                    <p:set>
                                      <p:cBhvr>
                                        <p:cTn id="83" dur="1" fill="hold">
                                          <p:stCondLst>
                                            <p:cond delay="0"/>
                                          </p:stCondLst>
                                        </p:cTn>
                                        <p:tgtEl>
                                          <p:spTgt spid="3">
                                            <p:txEl>
                                              <p:pRg st="11" end="11"/>
                                            </p:txEl>
                                          </p:spTgt>
                                        </p:tgtEl>
                                        <p:attrNameLst>
                                          <p:attrName>style.visibility</p:attrName>
                                        </p:attrNameLst>
                                      </p:cBhvr>
                                      <p:to>
                                        <p:strVal val="visible"/>
                                      </p:to>
                                    </p:set>
                                    <p:anim calcmode="lin" valueType="num">
                                      <p:cBhvr>
                                        <p:cTn id="84" dur="500" fill="hold"/>
                                        <p:tgtEl>
                                          <p:spTgt spid="3">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3">
                                            <p:txEl>
                                              <p:pRg st="11" end="11"/>
                                            </p:txEl>
                                          </p:spTgt>
                                        </p:tgtEl>
                                        <p:attrNameLst>
                                          <p:attrName>ppt_y</p:attrName>
                                        </p:attrNameLst>
                                      </p:cBhvr>
                                      <p:tavLst>
                                        <p:tav tm="0">
                                          <p:val>
                                            <p:strVal val="#ppt_y"/>
                                          </p:val>
                                        </p:tav>
                                        <p:tav tm="100000">
                                          <p:val>
                                            <p:strVal val="#ppt_y"/>
                                          </p:val>
                                        </p:tav>
                                      </p:tavLst>
                                    </p:anim>
                                    <p:anim calcmode="lin" valueType="num">
                                      <p:cBhvr>
                                        <p:cTn id="86" dur="500" fill="hold"/>
                                        <p:tgtEl>
                                          <p:spTgt spid="3">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3">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3">
                                            <p:txEl>
                                              <p:pRg st="11" end="11"/>
                                            </p:txEl>
                                          </p:spTgt>
                                        </p:tgtEl>
                                      </p:cBhvr>
                                    </p:animEffect>
                                  </p:childTnLst>
                                </p:cTn>
                              </p:par>
                              <p:par>
                                <p:cTn id="89" presetID="41" presetClass="entr" presetSubtype="0" fill="hold" nodeType="withEffect">
                                  <p:stCondLst>
                                    <p:cond delay="0"/>
                                  </p:stCondLst>
                                  <p:iterate type="lt">
                                    <p:tmPct val="10000"/>
                                  </p:iterate>
                                  <p:childTnLst>
                                    <p:set>
                                      <p:cBhvr>
                                        <p:cTn id="90" dur="1" fill="hold">
                                          <p:stCondLst>
                                            <p:cond delay="0"/>
                                          </p:stCondLst>
                                        </p:cTn>
                                        <p:tgtEl>
                                          <p:spTgt spid="3">
                                            <p:txEl>
                                              <p:pRg st="12" end="12"/>
                                            </p:txEl>
                                          </p:spTgt>
                                        </p:tgtEl>
                                        <p:attrNameLst>
                                          <p:attrName>style.visibility</p:attrName>
                                        </p:attrNameLst>
                                      </p:cBhvr>
                                      <p:to>
                                        <p:strVal val="visible"/>
                                      </p:to>
                                    </p:set>
                                    <p:anim calcmode="lin" valueType="num">
                                      <p:cBhvr>
                                        <p:cTn id="91" dur="500" fill="hold"/>
                                        <p:tgtEl>
                                          <p:spTgt spid="3">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3">
                                            <p:txEl>
                                              <p:pRg st="12" end="12"/>
                                            </p:txEl>
                                          </p:spTgt>
                                        </p:tgtEl>
                                        <p:attrNameLst>
                                          <p:attrName>ppt_y</p:attrName>
                                        </p:attrNameLst>
                                      </p:cBhvr>
                                      <p:tavLst>
                                        <p:tav tm="0">
                                          <p:val>
                                            <p:strVal val="#ppt_y"/>
                                          </p:val>
                                        </p:tav>
                                        <p:tav tm="100000">
                                          <p:val>
                                            <p:strVal val="#ppt_y"/>
                                          </p:val>
                                        </p:tav>
                                      </p:tavLst>
                                    </p:anim>
                                    <p:anim calcmode="lin" valueType="num">
                                      <p:cBhvr>
                                        <p:cTn id="93" dur="500" fill="hold"/>
                                        <p:tgtEl>
                                          <p:spTgt spid="3">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3">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3">
                                            <p:txEl>
                                              <p:pRg st="12" end="12"/>
                                            </p:txEl>
                                          </p:spTgt>
                                        </p:tgtEl>
                                      </p:cBhvr>
                                    </p:animEffect>
                                  </p:childTnLst>
                                </p:cTn>
                              </p:par>
                              <p:par>
                                <p:cTn id="96" presetID="41" presetClass="entr" presetSubtype="0" fill="hold" nodeType="withEffect">
                                  <p:stCondLst>
                                    <p:cond delay="0"/>
                                  </p:stCondLst>
                                  <p:iterate type="lt">
                                    <p:tmPct val="10000"/>
                                  </p:iterate>
                                  <p:childTnLst>
                                    <p:set>
                                      <p:cBhvr>
                                        <p:cTn id="97" dur="1" fill="hold">
                                          <p:stCondLst>
                                            <p:cond delay="0"/>
                                          </p:stCondLst>
                                        </p:cTn>
                                        <p:tgtEl>
                                          <p:spTgt spid="3">
                                            <p:txEl>
                                              <p:pRg st="13" end="13"/>
                                            </p:txEl>
                                          </p:spTgt>
                                        </p:tgtEl>
                                        <p:attrNameLst>
                                          <p:attrName>style.visibility</p:attrName>
                                        </p:attrNameLst>
                                      </p:cBhvr>
                                      <p:to>
                                        <p:strVal val="visible"/>
                                      </p:to>
                                    </p:set>
                                    <p:anim calcmode="lin" valueType="num">
                                      <p:cBhvr>
                                        <p:cTn id="98" dur="500" fill="hold"/>
                                        <p:tgtEl>
                                          <p:spTgt spid="3">
                                            <p:txEl>
                                              <p:pRg st="13"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3">
                                            <p:txEl>
                                              <p:pRg st="13" end="13"/>
                                            </p:txEl>
                                          </p:spTgt>
                                        </p:tgtEl>
                                        <p:attrNameLst>
                                          <p:attrName>ppt_y</p:attrName>
                                        </p:attrNameLst>
                                      </p:cBhvr>
                                      <p:tavLst>
                                        <p:tav tm="0">
                                          <p:val>
                                            <p:strVal val="#ppt_y"/>
                                          </p:val>
                                        </p:tav>
                                        <p:tav tm="100000">
                                          <p:val>
                                            <p:strVal val="#ppt_y"/>
                                          </p:val>
                                        </p:tav>
                                      </p:tavLst>
                                    </p:anim>
                                    <p:anim calcmode="lin" valueType="num">
                                      <p:cBhvr>
                                        <p:cTn id="100" dur="500" fill="hold"/>
                                        <p:tgtEl>
                                          <p:spTgt spid="3">
                                            <p:txEl>
                                              <p:pRg st="13"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3">
                                            <p:txEl>
                                              <p:pRg st="13"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3">
                                            <p:txEl>
                                              <p:pRg st="13" end="13"/>
                                            </p:txEl>
                                          </p:spTgt>
                                        </p:tgtEl>
                                      </p:cBhvr>
                                    </p:animEffect>
                                  </p:childTnLst>
                                </p:cTn>
                              </p:par>
                              <p:par>
                                <p:cTn id="103" presetID="41" presetClass="entr" presetSubtype="0" fill="hold" nodeType="withEffect">
                                  <p:stCondLst>
                                    <p:cond delay="0"/>
                                  </p:stCondLst>
                                  <p:iterate type="lt">
                                    <p:tmPct val="10000"/>
                                  </p:iterate>
                                  <p:childTnLst>
                                    <p:set>
                                      <p:cBhvr>
                                        <p:cTn id="104" dur="1" fill="hold">
                                          <p:stCondLst>
                                            <p:cond delay="0"/>
                                          </p:stCondLst>
                                        </p:cTn>
                                        <p:tgtEl>
                                          <p:spTgt spid="3">
                                            <p:txEl>
                                              <p:pRg st="14" end="14"/>
                                            </p:txEl>
                                          </p:spTgt>
                                        </p:tgtEl>
                                        <p:attrNameLst>
                                          <p:attrName>style.visibility</p:attrName>
                                        </p:attrNameLst>
                                      </p:cBhvr>
                                      <p:to>
                                        <p:strVal val="visible"/>
                                      </p:to>
                                    </p:set>
                                    <p:anim calcmode="lin" valueType="num">
                                      <p:cBhvr>
                                        <p:cTn id="105" dur="500" fill="hold"/>
                                        <p:tgtEl>
                                          <p:spTgt spid="3">
                                            <p:txEl>
                                              <p:pRg st="14" end="1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3">
                                            <p:txEl>
                                              <p:pRg st="14" end="14"/>
                                            </p:txEl>
                                          </p:spTgt>
                                        </p:tgtEl>
                                        <p:attrNameLst>
                                          <p:attrName>ppt_y</p:attrName>
                                        </p:attrNameLst>
                                      </p:cBhvr>
                                      <p:tavLst>
                                        <p:tav tm="0">
                                          <p:val>
                                            <p:strVal val="#ppt_y"/>
                                          </p:val>
                                        </p:tav>
                                        <p:tav tm="100000">
                                          <p:val>
                                            <p:strVal val="#ppt_y"/>
                                          </p:val>
                                        </p:tav>
                                      </p:tavLst>
                                    </p:anim>
                                    <p:anim calcmode="lin" valueType="num">
                                      <p:cBhvr>
                                        <p:cTn id="107" dur="500" fill="hold"/>
                                        <p:tgtEl>
                                          <p:spTgt spid="3">
                                            <p:txEl>
                                              <p:pRg st="14" end="1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3">
                                            <p:txEl>
                                              <p:pRg st="14" end="1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3">
                                            <p:txEl>
                                              <p:pRg st="14" end="14"/>
                                            </p:txEl>
                                          </p:spTgt>
                                        </p:tgtEl>
                                      </p:cBhvr>
                                    </p:animEffect>
                                  </p:childTnLst>
                                </p:cTn>
                              </p:par>
                              <p:par>
                                <p:cTn id="110" presetID="41" presetClass="entr" presetSubtype="0" fill="hold" nodeType="withEffect">
                                  <p:stCondLst>
                                    <p:cond delay="0"/>
                                  </p:stCondLst>
                                  <p:iterate type="lt">
                                    <p:tmPct val="10000"/>
                                  </p:iterate>
                                  <p:childTnLst>
                                    <p:set>
                                      <p:cBhvr>
                                        <p:cTn id="111" dur="1" fill="hold">
                                          <p:stCondLst>
                                            <p:cond delay="0"/>
                                          </p:stCondLst>
                                        </p:cTn>
                                        <p:tgtEl>
                                          <p:spTgt spid="3">
                                            <p:txEl>
                                              <p:pRg st="15" end="15"/>
                                            </p:txEl>
                                          </p:spTgt>
                                        </p:tgtEl>
                                        <p:attrNameLst>
                                          <p:attrName>style.visibility</p:attrName>
                                        </p:attrNameLst>
                                      </p:cBhvr>
                                      <p:to>
                                        <p:strVal val="visible"/>
                                      </p:to>
                                    </p:set>
                                    <p:anim calcmode="lin" valueType="num">
                                      <p:cBhvr>
                                        <p:cTn id="112" dur="500" fill="hold"/>
                                        <p:tgtEl>
                                          <p:spTgt spid="3">
                                            <p:txEl>
                                              <p:pRg st="15" end="1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3">
                                            <p:txEl>
                                              <p:pRg st="15" end="15"/>
                                            </p:txEl>
                                          </p:spTgt>
                                        </p:tgtEl>
                                        <p:attrNameLst>
                                          <p:attrName>ppt_y</p:attrName>
                                        </p:attrNameLst>
                                      </p:cBhvr>
                                      <p:tavLst>
                                        <p:tav tm="0">
                                          <p:val>
                                            <p:strVal val="#ppt_y"/>
                                          </p:val>
                                        </p:tav>
                                        <p:tav tm="100000">
                                          <p:val>
                                            <p:strVal val="#ppt_y"/>
                                          </p:val>
                                        </p:tav>
                                      </p:tavLst>
                                    </p:anim>
                                    <p:anim calcmode="lin" valueType="num">
                                      <p:cBhvr>
                                        <p:cTn id="114" dur="500" fill="hold"/>
                                        <p:tgtEl>
                                          <p:spTgt spid="3">
                                            <p:txEl>
                                              <p:pRg st="15" end="1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3">
                                            <p:txEl>
                                              <p:pRg st="15" end="1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79522-D8F0-29C1-5BE1-BCF304ADFFE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D277856-B653-6AB3-2D0B-56D786CEECAE}"/>
              </a:ext>
            </a:extLst>
          </p:cNvPr>
          <p:cNvSpPr>
            <a:spLocks noGrp="1"/>
          </p:cNvSpPr>
          <p:nvPr>
            <p:ph type="title"/>
          </p:nvPr>
        </p:nvSpPr>
        <p:spPr/>
        <p:txBody>
          <a:bodyPr/>
          <a:lstStyle/>
          <a:p>
            <a:r>
              <a:rPr kumimoji="1" lang="en-US" altLang="ko-KR" dirty="0"/>
              <a:t>Use Case Description Generated by ChatGPT </a:t>
            </a:r>
            <a:r>
              <a:rPr kumimoji="1" lang="en-US" altLang="ko-KR" sz="2000" dirty="0"/>
              <a:t>(2/2)</a:t>
            </a:r>
            <a:endParaRPr kumimoji="1" lang="ko-KR" altLang="en-US" dirty="0"/>
          </a:p>
        </p:txBody>
      </p:sp>
      <p:sp>
        <p:nvSpPr>
          <p:cNvPr id="3" name="내용 개체 틀 2">
            <a:extLst>
              <a:ext uri="{FF2B5EF4-FFF2-40B4-BE49-F238E27FC236}">
                <a16:creationId xmlns:a16="http://schemas.microsoft.com/office/drawing/2014/main" id="{E6AE55FF-0663-2670-601F-5D8899CFF0DF}"/>
              </a:ext>
            </a:extLst>
          </p:cNvPr>
          <p:cNvSpPr>
            <a:spLocks noGrp="1"/>
          </p:cNvSpPr>
          <p:nvPr>
            <p:ph idx="1"/>
          </p:nvPr>
        </p:nvSpPr>
        <p:spPr>
          <a:xfrm>
            <a:off x="609600" y="914399"/>
            <a:ext cx="11055019" cy="5544553"/>
          </a:xfrm>
        </p:spPr>
        <p:txBody>
          <a:bodyPr>
            <a:normAutofit fontScale="62500" lnSpcReduction="20000"/>
          </a:bodyPr>
          <a:lstStyle/>
          <a:p>
            <a:pPr marL="0" indent="0" algn="l">
              <a:lnSpc>
                <a:spcPct val="120000"/>
              </a:lnSpc>
              <a:spcBef>
                <a:spcPts val="0"/>
              </a:spcBef>
              <a:buNone/>
            </a:pPr>
            <a:r>
              <a:rPr lang="en-US" altLang="ko-KR" b="1" i="0" u="none" strike="noStrike" dirty="0">
                <a:solidFill>
                  <a:srgbClr val="7030A0"/>
                </a:solidFill>
                <a:effectLst/>
              </a:rPr>
              <a:t>7. Main Flow</a:t>
            </a:r>
          </a:p>
          <a:p>
            <a:pPr marL="0" indent="0">
              <a:lnSpc>
                <a:spcPct val="120000"/>
              </a:lnSpc>
              <a:spcBef>
                <a:spcPts val="0"/>
              </a:spcBef>
              <a:buNone/>
            </a:pPr>
            <a:r>
              <a:rPr lang="en-US" altLang="ko-KR" b="1" i="0" u="none" strike="noStrike" dirty="0">
                <a:solidFill>
                  <a:srgbClr val="7030A0"/>
                </a:solidFill>
                <a:effectLst/>
              </a:rPr>
              <a:t>User initiates voice command</a:t>
            </a:r>
            <a:r>
              <a:rPr lang="en-US" altLang="ko-KR" b="0" i="0" u="none" strike="noStrike" dirty="0">
                <a:solidFill>
                  <a:srgbClr val="7030A0"/>
                </a:solidFill>
                <a:effectLst/>
              </a:rPr>
              <a:t> (e.g., “Turn on the air conditioner to 22°C.”).</a:t>
            </a:r>
          </a:p>
          <a:p>
            <a:pPr marL="0" indent="0">
              <a:lnSpc>
                <a:spcPct val="120000"/>
              </a:lnSpc>
              <a:spcBef>
                <a:spcPts val="0"/>
              </a:spcBef>
              <a:buNone/>
            </a:pPr>
            <a:r>
              <a:rPr lang="en-US" altLang="ko-KR" b="1" i="0" u="none" strike="noStrike" dirty="0">
                <a:solidFill>
                  <a:srgbClr val="7030A0"/>
                </a:solidFill>
                <a:effectLst/>
              </a:rPr>
              <a:t>LG Butler Robot captures and processes the voice command</a:t>
            </a:r>
            <a:r>
              <a:rPr lang="en-US" altLang="ko-KR" b="0" i="0" u="none" strike="noStrike" dirty="0">
                <a:solidFill>
                  <a:srgbClr val="7030A0"/>
                </a:solidFill>
                <a:effectLst/>
              </a:rPr>
              <a:t> using </a:t>
            </a:r>
            <a:r>
              <a:rPr lang="en-US" altLang="ko-KR" b="0" i="0" u="sng" strike="noStrike" dirty="0">
                <a:solidFill>
                  <a:srgbClr val="7030A0"/>
                </a:solidFill>
                <a:effectLst/>
              </a:rPr>
              <a:t>speech recognition</a:t>
            </a:r>
            <a:r>
              <a:rPr lang="en-US" altLang="ko-KR" b="0" i="0" u="none" strike="noStrike" dirty="0">
                <a:solidFill>
                  <a:srgbClr val="7030A0"/>
                </a:solidFill>
                <a:effectLst/>
              </a:rPr>
              <a:t> and NLU.</a:t>
            </a:r>
          </a:p>
          <a:p>
            <a:pPr marL="0" indent="0">
              <a:lnSpc>
                <a:spcPct val="120000"/>
              </a:lnSpc>
              <a:spcBef>
                <a:spcPts val="0"/>
              </a:spcBef>
              <a:buNone/>
            </a:pPr>
            <a:r>
              <a:rPr lang="en-US" altLang="ko-KR" b="1" i="0" u="none" strike="noStrike" dirty="0">
                <a:solidFill>
                  <a:srgbClr val="7030A0"/>
                </a:solidFill>
                <a:effectLst/>
              </a:rPr>
              <a:t>Command validation</a:t>
            </a:r>
            <a:r>
              <a:rPr lang="en-US" altLang="ko-KR" b="0" i="0" u="none" strike="noStrike" dirty="0">
                <a:solidFill>
                  <a:srgbClr val="7030A0"/>
                </a:solidFill>
                <a:effectLst/>
              </a:rPr>
              <a:t>: The system </a:t>
            </a:r>
            <a:r>
              <a:rPr lang="en-US" altLang="ko-KR" b="0" i="0" u="sng" strike="noStrike" dirty="0">
                <a:solidFill>
                  <a:srgbClr val="7030A0"/>
                </a:solidFill>
                <a:effectLst/>
              </a:rPr>
              <a:t>verifies user</a:t>
            </a:r>
            <a:r>
              <a:rPr lang="en-US" altLang="ko-KR" b="0" i="0" u="none" strike="noStrike" dirty="0">
                <a:solidFill>
                  <a:srgbClr val="7030A0"/>
                </a:solidFill>
                <a:effectLst/>
              </a:rPr>
              <a:t> authentication and checks if the requested appliance is </a:t>
            </a:r>
            <a:r>
              <a:rPr lang="en-US" altLang="ko-KR" b="0" i="0" u="sng" strike="noStrike" dirty="0">
                <a:solidFill>
                  <a:srgbClr val="7030A0"/>
                </a:solidFill>
                <a:effectLst/>
              </a:rPr>
              <a:t>available</a:t>
            </a:r>
            <a:r>
              <a:rPr lang="en-US" altLang="ko-KR" b="0" i="0" u="none" strike="noStrike" dirty="0">
                <a:solidFill>
                  <a:srgbClr val="7030A0"/>
                </a:solidFill>
                <a:effectLst/>
              </a:rPr>
              <a:t> and online.</a:t>
            </a:r>
          </a:p>
          <a:p>
            <a:pPr marL="0" indent="0">
              <a:lnSpc>
                <a:spcPct val="120000"/>
              </a:lnSpc>
              <a:spcBef>
                <a:spcPts val="0"/>
              </a:spcBef>
              <a:buNone/>
            </a:pPr>
            <a:r>
              <a:rPr lang="en-US" altLang="ko-KR" b="1" i="0" u="none" strike="noStrike" dirty="0">
                <a:solidFill>
                  <a:srgbClr val="7030A0"/>
                </a:solidFill>
                <a:effectLst/>
              </a:rPr>
              <a:t>Command execution</a:t>
            </a:r>
            <a:r>
              <a:rPr lang="en-US" altLang="ko-KR" b="0" i="0" u="none" strike="noStrike" dirty="0">
                <a:solidFill>
                  <a:srgbClr val="7030A0"/>
                </a:solidFill>
                <a:effectLst/>
              </a:rPr>
              <a:t>:</a:t>
            </a:r>
          </a:p>
          <a:p>
            <a:pPr marL="457200" lvl="1" indent="0">
              <a:lnSpc>
                <a:spcPct val="120000"/>
              </a:lnSpc>
              <a:spcBef>
                <a:spcPts val="0"/>
              </a:spcBef>
              <a:buNone/>
            </a:pPr>
            <a:r>
              <a:rPr lang="en-US" altLang="ko-KR" b="0" i="0" u="none" strike="noStrike" dirty="0">
                <a:solidFill>
                  <a:srgbClr val="7030A0"/>
                </a:solidFill>
                <a:effectLst/>
              </a:rPr>
              <a:t>If valid, the butler robot sends the instruction </a:t>
            </a:r>
            <a:r>
              <a:rPr lang="en-US" altLang="ko-KR" b="0" i="0" u="none" strike="noStrike" dirty="0">
                <a:solidFill>
                  <a:srgbClr val="FF0000"/>
                </a:solidFill>
                <a:effectLst/>
              </a:rPr>
              <a:t>via API</a:t>
            </a:r>
            <a:r>
              <a:rPr lang="en-US" altLang="ko-KR" b="0" i="0" u="none" strike="noStrike" dirty="0">
                <a:solidFill>
                  <a:srgbClr val="7030A0"/>
                </a:solidFill>
                <a:effectLst/>
              </a:rPr>
              <a:t> to the corresponding appliance.</a:t>
            </a:r>
          </a:p>
          <a:p>
            <a:pPr marL="457200" lvl="1" indent="0">
              <a:lnSpc>
                <a:spcPct val="120000"/>
              </a:lnSpc>
              <a:spcBef>
                <a:spcPts val="0"/>
              </a:spcBef>
              <a:buNone/>
            </a:pPr>
            <a:r>
              <a:rPr lang="en-US" altLang="ko-KR" b="0" i="0" u="none" strike="noStrike" dirty="0">
                <a:solidFill>
                  <a:srgbClr val="7030A0"/>
                </a:solidFill>
                <a:effectLst/>
              </a:rPr>
              <a:t>The appliance processes the request and changes its state accordingly.</a:t>
            </a:r>
          </a:p>
          <a:p>
            <a:pPr marL="0" indent="0">
              <a:lnSpc>
                <a:spcPct val="120000"/>
              </a:lnSpc>
              <a:spcBef>
                <a:spcPts val="0"/>
              </a:spcBef>
              <a:buNone/>
            </a:pPr>
            <a:r>
              <a:rPr lang="en-US" altLang="ko-KR" b="1" i="0" u="none" strike="noStrike" dirty="0">
                <a:solidFill>
                  <a:srgbClr val="7030A0"/>
                </a:solidFill>
                <a:effectLst/>
              </a:rPr>
              <a:t>Feedback to user</a:t>
            </a:r>
            <a:r>
              <a:rPr lang="en-US" altLang="ko-KR" b="0" i="0" u="none" strike="noStrike" dirty="0">
                <a:solidFill>
                  <a:srgbClr val="7030A0"/>
                </a:solidFill>
                <a:effectLst/>
              </a:rPr>
              <a:t>:</a:t>
            </a:r>
          </a:p>
          <a:p>
            <a:pPr marL="457200" lvl="1" indent="0">
              <a:lnSpc>
                <a:spcPct val="120000"/>
              </a:lnSpc>
              <a:spcBef>
                <a:spcPts val="0"/>
              </a:spcBef>
              <a:buNone/>
            </a:pPr>
            <a:r>
              <a:rPr lang="en-US" altLang="ko-KR" b="0" i="0" u="none" strike="noStrike" dirty="0">
                <a:solidFill>
                  <a:srgbClr val="7030A0"/>
                </a:solidFill>
                <a:effectLst/>
              </a:rPr>
              <a:t>The butler robot </a:t>
            </a:r>
            <a:r>
              <a:rPr lang="en-US" altLang="ko-KR" b="0" i="0" u="sng" strike="noStrike" dirty="0">
                <a:solidFill>
                  <a:srgbClr val="7030A0"/>
                </a:solidFill>
                <a:effectLst/>
              </a:rPr>
              <a:t>confirms</a:t>
            </a:r>
            <a:r>
              <a:rPr lang="en-US" altLang="ko-KR" b="0" i="0" u="none" strike="noStrike" dirty="0">
                <a:solidFill>
                  <a:srgbClr val="7030A0"/>
                </a:solidFill>
                <a:effectLst/>
              </a:rPr>
              <a:t> that the action has been executed successfully (e.g., “The air conditioner has been set to 22°C.”).</a:t>
            </a:r>
          </a:p>
          <a:p>
            <a:pPr marL="457200" lvl="1" indent="0">
              <a:lnSpc>
                <a:spcPct val="120000"/>
              </a:lnSpc>
              <a:spcBef>
                <a:spcPts val="0"/>
              </a:spcBef>
              <a:buNone/>
            </a:pPr>
            <a:r>
              <a:rPr lang="en-US" altLang="ko-KR" b="0" i="0" u="none" strike="noStrike" dirty="0">
                <a:solidFill>
                  <a:srgbClr val="7030A0"/>
                </a:solidFill>
                <a:effectLst/>
              </a:rPr>
              <a:t>If an issue occurs (e.g., device offline), the butler robot </a:t>
            </a:r>
            <a:r>
              <a:rPr lang="en-US" altLang="ko-KR" b="0" i="0" u="sng" strike="noStrike" dirty="0">
                <a:solidFill>
                  <a:srgbClr val="7030A0"/>
                </a:solidFill>
                <a:effectLst/>
              </a:rPr>
              <a:t>informs</a:t>
            </a:r>
            <a:r>
              <a:rPr lang="en-US" altLang="ko-KR" b="0" i="0" u="none" strike="noStrike" dirty="0">
                <a:solidFill>
                  <a:srgbClr val="7030A0"/>
                </a:solidFill>
                <a:effectLst/>
              </a:rPr>
              <a:t> the user (e.g., “The air conditioner is currently unavailable.”).</a:t>
            </a:r>
          </a:p>
          <a:p>
            <a:pPr marL="0" indent="0" algn="l">
              <a:lnSpc>
                <a:spcPct val="120000"/>
              </a:lnSpc>
              <a:spcBef>
                <a:spcPts val="1200"/>
              </a:spcBef>
              <a:buNone/>
            </a:pPr>
            <a:r>
              <a:rPr lang="en-US" altLang="ko-KR" b="1" i="0" u="none" strike="noStrike" dirty="0">
                <a:solidFill>
                  <a:srgbClr val="7030A0"/>
                </a:solidFill>
                <a:effectLst/>
              </a:rPr>
              <a:t>8. Alternative Flows</a:t>
            </a:r>
          </a:p>
          <a:p>
            <a:pPr marL="0" indent="0" algn="l">
              <a:lnSpc>
                <a:spcPct val="120000"/>
              </a:lnSpc>
              <a:spcBef>
                <a:spcPts val="600"/>
              </a:spcBef>
              <a:buNone/>
            </a:pPr>
            <a:r>
              <a:rPr lang="en-US" altLang="ko-KR" b="1" i="0" u="none" strike="noStrike" dirty="0">
                <a:solidFill>
                  <a:srgbClr val="7030A0"/>
                </a:solidFill>
                <a:effectLst/>
              </a:rPr>
              <a:t>8.1. Invalid or Unrecognized Command</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The butler robot requests </a:t>
            </a:r>
            <a:r>
              <a:rPr lang="en-US" altLang="ko-KR" b="0" i="0" u="sng" strike="noStrike" dirty="0">
                <a:solidFill>
                  <a:srgbClr val="7030A0"/>
                </a:solidFill>
                <a:effectLst/>
              </a:rPr>
              <a:t>clarification</a:t>
            </a:r>
            <a:r>
              <a:rPr lang="en-US" altLang="ko-KR" b="0" i="0" u="none" strike="noStrike" dirty="0">
                <a:solidFill>
                  <a:srgbClr val="7030A0"/>
                </a:solidFill>
                <a:effectLst/>
              </a:rPr>
              <a:t> (e.g., “I didn’t understand. Could you please repeat?”).</a:t>
            </a:r>
          </a:p>
          <a:p>
            <a:pPr marL="0" indent="0" algn="l">
              <a:lnSpc>
                <a:spcPct val="120000"/>
              </a:lnSpc>
              <a:spcBef>
                <a:spcPts val="600"/>
              </a:spcBef>
              <a:buNone/>
            </a:pPr>
            <a:r>
              <a:rPr lang="en-US" altLang="ko-KR" b="1" i="0" u="none" strike="noStrike" dirty="0">
                <a:solidFill>
                  <a:srgbClr val="7030A0"/>
                </a:solidFill>
                <a:effectLst/>
              </a:rPr>
              <a:t>8.2. Appliance Unavailable</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The system notifies the user that the requested appliance is </a:t>
            </a:r>
            <a:r>
              <a:rPr lang="en-US" altLang="ko-KR" b="0" i="0" u="sng" strike="noStrike" dirty="0">
                <a:solidFill>
                  <a:srgbClr val="7030A0"/>
                </a:solidFill>
                <a:effectLst/>
              </a:rPr>
              <a:t>offline</a:t>
            </a:r>
            <a:r>
              <a:rPr lang="en-US" altLang="ko-KR" b="0" i="0" u="none" strike="noStrike" dirty="0">
                <a:solidFill>
                  <a:srgbClr val="7030A0"/>
                </a:solidFill>
                <a:effectLst/>
              </a:rPr>
              <a:t> or unresponsive.</a:t>
            </a:r>
          </a:p>
          <a:p>
            <a:pPr marL="0" indent="0" algn="l">
              <a:lnSpc>
                <a:spcPct val="120000"/>
              </a:lnSpc>
              <a:spcBef>
                <a:spcPts val="600"/>
              </a:spcBef>
              <a:buNone/>
            </a:pPr>
            <a:r>
              <a:rPr lang="en-US" altLang="ko-KR" b="1" i="0" u="none" strike="noStrike" dirty="0">
                <a:solidFill>
                  <a:srgbClr val="7030A0"/>
                </a:solidFill>
                <a:effectLst/>
              </a:rPr>
              <a:t>8.3. User Authentication Failure</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If the user is not recognized, the system prompts for </a:t>
            </a:r>
            <a:r>
              <a:rPr lang="en-US" altLang="ko-KR" b="0" i="0" u="sng" strike="noStrike" dirty="0">
                <a:solidFill>
                  <a:srgbClr val="7030A0"/>
                </a:solidFill>
                <a:effectLst/>
              </a:rPr>
              <a:t>authentication</a:t>
            </a:r>
            <a:r>
              <a:rPr lang="en-US" altLang="ko-KR" b="0" i="0" u="none" strike="noStrike" dirty="0">
                <a:solidFill>
                  <a:srgbClr val="7030A0"/>
                </a:solidFill>
                <a:effectLst/>
              </a:rPr>
              <a:t> before proceeding.</a:t>
            </a:r>
          </a:p>
        </p:txBody>
      </p:sp>
      <p:sp>
        <p:nvSpPr>
          <p:cNvPr id="4" name="날짜 개체 틀 3">
            <a:extLst>
              <a:ext uri="{FF2B5EF4-FFF2-40B4-BE49-F238E27FC236}">
                <a16:creationId xmlns:a16="http://schemas.microsoft.com/office/drawing/2014/main" id="{0269B5BF-E8BE-97B1-0B44-4F9A41D05AA3}"/>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2884CCA4-C92D-629E-06B5-6D669A3184CE}"/>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EEB40BC0-527D-09FD-71D2-6CD52B6C8154}"/>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21</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39A8C71B-1665-3A90-7CBE-05C03D71FE8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584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1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 tmFilter="0,0; .5, 1; 1, 1"/>
                                        <p:tgtEl>
                                          <p:spTgt spid="3">
                                            <p:txEl>
                                              <p:pRg st="0" end="0"/>
                                            </p:txEl>
                                          </p:spTgt>
                                        </p:tgtEl>
                                      </p:cBhvr>
                                    </p:animEffect>
                                  </p:childTnLst>
                                </p:cTn>
                              </p:par>
                            </p:childTnLst>
                          </p:cTn>
                        </p:par>
                        <p:par>
                          <p:cTn id="12" fill="hold">
                            <p:stCondLst>
                              <p:cond delay="19"/>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1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7" dur="1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1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 tmFilter="0,0; .5, 1; 1, 1"/>
                                        <p:tgtEl>
                                          <p:spTgt spid="3">
                                            <p:txEl>
                                              <p:pRg st="1" end="1"/>
                                            </p:txEl>
                                          </p:spTgt>
                                        </p:tgtEl>
                                      </p:cBhvr>
                                    </p:animEffect>
                                  </p:childTnLst>
                                </p:cTn>
                              </p:par>
                            </p:childTnLst>
                          </p:cTn>
                        </p:par>
                        <p:par>
                          <p:cTn id="20" fill="hold">
                            <p:stCondLst>
                              <p:cond delay="93"/>
                            </p:stCondLst>
                            <p:childTnLst>
                              <p:par>
                                <p:cTn id="21" presetID="41" presetClass="entr" presetSubtype="0" fill="hold" nodeType="afterEffect">
                                  <p:stCondLst>
                                    <p:cond delay="0"/>
                                  </p:stCondLst>
                                  <p:iterate type="lt">
                                    <p:tmPct val="10000"/>
                                  </p:iterate>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1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5" dur="1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1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 tmFilter="0,0; .5, 1; 1, 1"/>
                                        <p:tgtEl>
                                          <p:spTgt spid="3">
                                            <p:txEl>
                                              <p:pRg st="2" end="2"/>
                                            </p:txEl>
                                          </p:spTgt>
                                        </p:tgtEl>
                                      </p:cBhvr>
                                    </p:animEffect>
                                  </p:childTnLst>
                                </p:cTn>
                              </p:par>
                            </p:childTnLst>
                          </p:cTn>
                        </p:par>
                        <p:par>
                          <p:cTn id="28" fill="hold">
                            <p:stCondLst>
                              <p:cond delay="179"/>
                            </p:stCondLst>
                            <p:childTnLst>
                              <p:par>
                                <p:cTn id="29" presetID="41" presetClass="entr" presetSubtype="0" fill="hold" nodeType="afterEffect">
                                  <p:stCondLst>
                                    <p:cond delay="0"/>
                                  </p:stCondLst>
                                  <p:iterate type="lt">
                                    <p:tmPct val="10000"/>
                                  </p:iterate>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1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3" dur="1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1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10" tmFilter="0,0; .5, 1; 1, 1"/>
                                        <p:tgtEl>
                                          <p:spTgt spid="3">
                                            <p:txEl>
                                              <p:pRg st="3" end="3"/>
                                            </p:txEl>
                                          </p:spTgt>
                                        </p:tgtEl>
                                      </p:cBhvr>
                                    </p:animEffect>
                                  </p:childTnLst>
                                </p:cTn>
                              </p:par>
                            </p:childTnLst>
                          </p:cTn>
                        </p:par>
                        <p:par>
                          <p:cTn id="36" fill="hold">
                            <p:stCondLst>
                              <p:cond delay="294"/>
                            </p:stCondLst>
                            <p:childTnLst>
                              <p:par>
                                <p:cTn id="37" presetID="41" presetClass="entr" presetSubtype="0" fill="hold" nodeType="afterEffect">
                                  <p:stCondLst>
                                    <p:cond delay="0"/>
                                  </p:stCondLst>
                                  <p:iterate type="lt">
                                    <p:tmPct val="10000"/>
                                  </p:iterate>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1" dur="1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 tmFilter="0,0; .5, 1; 1, 1"/>
                                        <p:tgtEl>
                                          <p:spTgt spid="3">
                                            <p:txEl>
                                              <p:pRg st="4" end="4"/>
                                            </p:txEl>
                                          </p:spTgt>
                                        </p:tgtEl>
                                      </p:cBhvr>
                                    </p:animEffect>
                                  </p:childTnLst>
                                </p:cTn>
                              </p:par>
                            </p:childTnLst>
                          </p:cTn>
                        </p:par>
                        <p:par>
                          <p:cTn id="44" fill="hold">
                            <p:stCondLst>
                              <p:cond delay="320"/>
                            </p:stCondLst>
                            <p:childTnLst>
                              <p:par>
                                <p:cTn id="45" presetID="41" presetClass="entr" presetSubtype="0" fill="hold" nodeType="afterEffect">
                                  <p:stCondLst>
                                    <p:cond delay="0"/>
                                  </p:stCondLst>
                                  <p:iterate type="lt">
                                    <p:tmPct val="10000"/>
                                  </p:iterate>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8" dur="1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9" dur="1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0" dur="1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1" dur="10" tmFilter="0,0; .5, 1; 1, 1"/>
                                        <p:tgtEl>
                                          <p:spTgt spid="3">
                                            <p:txEl>
                                              <p:pRg st="5" end="5"/>
                                            </p:txEl>
                                          </p:spTgt>
                                        </p:tgtEl>
                                      </p:cBhvr>
                                    </p:animEffect>
                                  </p:childTnLst>
                                </p:cTn>
                              </p:par>
                            </p:childTnLst>
                          </p:cTn>
                        </p:par>
                        <p:par>
                          <p:cTn id="52" fill="hold">
                            <p:stCondLst>
                              <p:cond delay="404"/>
                            </p:stCondLst>
                            <p:childTnLst>
                              <p:par>
                                <p:cTn id="53" presetID="41" presetClass="entr" presetSubtype="0" fill="hold" nodeType="afterEffect">
                                  <p:stCondLst>
                                    <p:cond delay="0"/>
                                  </p:stCondLst>
                                  <p:iterate type="lt">
                                    <p:tmPct val="10000"/>
                                  </p:iterate>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6" dur="1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7" dur="1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8" dur="1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9" dur="10" tmFilter="0,0; .5, 1; 1, 1"/>
                                        <p:tgtEl>
                                          <p:spTgt spid="3">
                                            <p:txEl>
                                              <p:pRg st="6" end="6"/>
                                            </p:txEl>
                                          </p:spTgt>
                                        </p:tgtEl>
                                      </p:cBhvr>
                                    </p:animEffect>
                                  </p:childTnLst>
                                </p:cTn>
                              </p:par>
                            </p:childTnLst>
                          </p:cTn>
                        </p:par>
                        <p:par>
                          <p:cTn id="60" fill="hold">
                            <p:stCondLst>
                              <p:cond delay="474"/>
                            </p:stCondLst>
                            <p:childTnLst>
                              <p:par>
                                <p:cTn id="61" presetID="41" presetClass="entr" presetSubtype="0" fill="hold" nodeType="afterEffect">
                                  <p:stCondLst>
                                    <p:cond delay="0"/>
                                  </p:stCondLst>
                                  <p:iterate type="lt">
                                    <p:tmPct val="10000"/>
                                  </p:iterate>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p:cTn id="63" dur="1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1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65" dur="1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1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10" tmFilter="0,0; .5, 1; 1, 1"/>
                                        <p:tgtEl>
                                          <p:spTgt spid="3">
                                            <p:txEl>
                                              <p:pRg st="7" end="7"/>
                                            </p:txEl>
                                          </p:spTgt>
                                        </p:tgtEl>
                                      </p:cBhvr>
                                    </p:animEffect>
                                  </p:childTnLst>
                                </p:cTn>
                              </p:par>
                            </p:childTnLst>
                          </p:cTn>
                        </p:par>
                        <p:par>
                          <p:cTn id="68" fill="hold">
                            <p:stCondLst>
                              <p:cond delay="498"/>
                            </p:stCondLst>
                            <p:childTnLst>
                              <p:par>
                                <p:cTn id="69" presetID="41" presetClass="entr" presetSubtype="0" fill="hold" nodeType="afterEffect">
                                  <p:stCondLst>
                                    <p:cond delay="0"/>
                                  </p:stCondLst>
                                  <p:iterate type="lt">
                                    <p:tmPct val="10000"/>
                                  </p:iterate>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1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1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73" dur="1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1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10" tmFilter="0,0; .5, 1; 1, 1"/>
                                        <p:tgtEl>
                                          <p:spTgt spid="3">
                                            <p:txEl>
                                              <p:pRg st="8" end="8"/>
                                            </p:txEl>
                                          </p:spTgt>
                                        </p:tgtEl>
                                      </p:cBhvr>
                                    </p:animEffect>
                                  </p:childTnLst>
                                </p:cTn>
                              </p:par>
                            </p:childTnLst>
                          </p:cTn>
                        </p:par>
                        <p:par>
                          <p:cTn id="76" fill="hold">
                            <p:stCondLst>
                              <p:cond delay="613"/>
                            </p:stCondLst>
                            <p:childTnLst>
                              <p:par>
                                <p:cTn id="77" presetID="41" presetClass="entr" presetSubtype="0" fill="hold" nodeType="afterEffect">
                                  <p:stCondLst>
                                    <p:cond delay="0"/>
                                  </p:stCondLst>
                                  <p:iterate type="lt">
                                    <p:tmPct val="10000"/>
                                  </p:iterate>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p:cTn id="79" dur="1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1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81" dur="1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1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10" tmFilter="0,0; .5, 1; 1, 1"/>
                                        <p:tgtEl>
                                          <p:spTgt spid="3">
                                            <p:txEl>
                                              <p:pRg st="9" end="9"/>
                                            </p:txEl>
                                          </p:spTgt>
                                        </p:tgtEl>
                                      </p:cBhvr>
                                    </p:animEffect>
                                  </p:childTnLst>
                                </p:cTn>
                              </p:par>
                            </p:childTnLst>
                          </p:cTn>
                        </p:par>
                        <p:par>
                          <p:cTn id="84" fill="hold">
                            <p:stCondLst>
                              <p:cond delay="736"/>
                            </p:stCondLst>
                            <p:childTnLst>
                              <p:par>
                                <p:cTn id="85" presetID="41" presetClass="entr" presetSubtype="0" fill="hold" nodeType="afterEffect">
                                  <p:stCondLst>
                                    <p:cond delay="0"/>
                                  </p:stCondLst>
                                  <p:iterate type="lt">
                                    <p:tmPct val="10000"/>
                                  </p:iterate>
                                  <p:childTnLst>
                                    <p:set>
                                      <p:cBhvr>
                                        <p:cTn id="86" dur="1" fill="hold">
                                          <p:stCondLst>
                                            <p:cond delay="0"/>
                                          </p:stCondLst>
                                        </p:cTn>
                                        <p:tgtEl>
                                          <p:spTgt spid="3">
                                            <p:txEl>
                                              <p:pRg st="10" end="10"/>
                                            </p:txEl>
                                          </p:spTgt>
                                        </p:tgtEl>
                                        <p:attrNameLst>
                                          <p:attrName>style.visibility</p:attrName>
                                        </p:attrNameLst>
                                      </p:cBhvr>
                                      <p:to>
                                        <p:strVal val="visible"/>
                                      </p:to>
                                    </p:set>
                                    <p:anim calcmode="lin" valueType="num">
                                      <p:cBhvr>
                                        <p:cTn id="87" dur="1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1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89" dur="1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1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10" tmFilter="0,0; .5, 1; 1, 1"/>
                                        <p:tgtEl>
                                          <p:spTgt spid="3">
                                            <p:txEl>
                                              <p:pRg st="10" end="10"/>
                                            </p:txEl>
                                          </p:spTgt>
                                        </p:tgtEl>
                                      </p:cBhvr>
                                    </p:animEffect>
                                  </p:childTnLst>
                                </p:cTn>
                              </p:par>
                            </p:childTnLst>
                          </p:cTn>
                        </p:par>
                        <p:par>
                          <p:cTn id="92" fill="hold">
                            <p:stCondLst>
                              <p:cond delay="763"/>
                            </p:stCondLst>
                            <p:childTnLst>
                              <p:par>
                                <p:cTn id="93" presetID="41" presetClass="entr" presetSubtype="0" fill="hold" nodeType="afterEffect">
                                  <p:stCondLst>
                                    <p:cond delay="0"/>
                                  </p:stCondLst>
                                  <p:iterate type="lt">
                                    <p:tmPct val="10000"/>
                                  </p:iterate>
                                  <p:childTnLst>
                                    <p:set>
                                      <p:cBhvr>
                                        <p:cTn id="94" dur="1" fill="hold">
                                          <p:stCondLst>
                                            <p:cond delay="0"/>
                                          </p:stCondLst>
                                        </p:cTn>
                                        <p:tgtEl>
                                          <p:spTgt spid="3">
                                            <p:txEl>
                                              <p:pRg st="11" end="11"/>
                                            </p:txEl>
                                          </p:spTgt>
                                        </p:tgtEl>
                                        <p:attrNameLst>
                                          <p:attrName>style.visibility</p:attrName>
                                        </p:attrNameLst>
                                      </p:cBhvr>
                                      <p:to>
                                        <p:strVal val="visible"/>
                                      </p:to>
                                    </p:set>
                                    <p:anim calcmode="lin" valueType="num">
                                      <p:cBhvr>
                                        <p:cTn id="95" dur="10" fill="hold"/>
                                        <p:tgtEl>
                                          <p:spTgt spid="3">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96" dur="10" fill="hold"/>
                                        <p:tgtEl>
                                          <p:spTgt spid="3">
                                            <p:txEl>
                                              <p:pRg st="11" end="11"/>
                                            </p:txEl>
                                          </p:spTgt>
                                        </p:tgtEl>
                                        <p:attrNameLst>
                                          <p:attrName>ppt_y</p:attrName>
                                        </p:attrNameLst>
                                      </p:cBhvr>
                                      <p:tavLst>
                                        <p:tav tm="0">
                                          <p:val>
                                            <p:strVal val="#ppt_y"/>
                                          </p:val>
                                        </p:tav>
                                        <p:tav tm="100000">
                                          <p:val>
                                            <p:strVal val="#ppt_y"/>
                                          </p:val>
                                        </p:tav>
                                      </p:tavLst>
                                    </p:anim>
                                    <p:anim calcmode="lin" valueType="num">
                                      <p:cBhvr>
                                        <p:cTn id="97" dur="10" fill="hold"/>
                                        <p:tgtEl>
                                          <p:spTgt spid="3">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8" dur="10" fill="hold"/>
                                        <p:tgtEl>
                                          <p:spTgt spid="3">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9" dur="10" tmFilter="0,0; .5, 1; 1, 1"/>
                                        <p:tgtEl>
                                          <p:spTgt spid="3">
                                            <p:txEl>
                                              <p:pRg st="11" end="11"/>
                                            </p:txEl>
                                          </p:spTgt>
                                        </p:tgtEl>
                                      </p:cBhvr>
                                    </p:animEffect>
                                  </p:childTnLst>
                                </p:cTn>
                              </p:par>
                            </p:childTnLst>
                          </p:cTn>
                        </p:par>
                        <p:par>
                          <p:cTn id="100" fill="hold">
                            <p:stCondLst>
                              <p:cond delay="804"/>
                            </p:stCondLst>
                            <p:childTnLst>
                              <p:par>
                                <p:cTn id="101" presetID="41" presetClass="entr" presetSubtype="0" fill="hold" nodeType="afterEffect">
                                  <p:stCondLst>
                                    <p:cond delay="0"/>
                                  </p:stCondLst>
                                  <p:iterate type="lt">
                                    <p:tmPct val="10000"/>
                                  </p:iterate>
                                  <p:childTnLst>
                                    <p:set>
                                      <p:cBhvr>
                                        <p:cTn id="102" dur="1" fill="hold">
                                          <p:stCondLst>
                                            <p:cond delay="0"/>
                                          </p:stCondLst>
                                        </p:cTn>
                                        <p:tgtEl>
                                          <p:spTgt spid="3">
                                            <p:txEl>
                                              <p:pRg st="12" end="12"/>
                                            </p:txEl>
                                          </p:spTgt>
                                        </p:tgtEl>
                                        <p:attrNameLst>
                                          <p:attrName>style.visibility</p:attrName>
                                        </p:attrNameLst>
                                      </p:cBhvr>
                                      <p:to>
                                        <p:strVal val="visible"/>
                                      </p:to>
                                    </p:set>
                                    <p:anim calcmode="lin" valueType="num">
                                      <p:cBhvr>
                                        <p:cTn id="103" dur="10" fill="hold"/>
                                        <p:tgtEl>
                                          <p:spTgt spid="3">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4" dur="10" fill="hold"/>
                                        <p:tgtEl>
                                          <p:spTgt spid="3">
                                            <p:txEl>
                                              <p:pRg st="12" end="12"/>
                                            </p:txEl>
                                          </p:spTgt>
                                        </p:tgtEl>
                                        <p:attrNameLst>
                                          <p:attrName>ppt_y</p:attrName>
                                        </p:attrNameLst>
                                      </p:cBhvr>
                                      <p:tavLst>
                                        <p:tav tm="0">
                                          <p:val>
                                            <p:strVal val="#ppt_y"/>
                                          </p:val>
                                        </p:tav>
                                        <p:tav tm="100000">
                                          <p:val>
                                            <p:strVal val="#ppt_y"/>
                                          </p:val>
                                        </p:tav>
                                      </p:tavLst>
                                    </p:anim>
                                    <p:anim calcmode="lin" valueType="num">
                                      <p:cBhvr>
                                        <p:cTn id="105" dur="10" fill="hold"/>
                                        <p:tgtEl>
                                          <p:spTgt spid="3">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6" dur="10" fill="hold"/>
                                        <p:tgtEl>
                                          <p:spTgt spid="3">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10" tmFilter="0,0; .5, 1; 1, 1"/>
                                        <p:tgtEl>
                                          <p:spTgt spid="3">
                                            <p:txEl>
                                              <p:pRg st="12" end="12"/>
                                            </p:txEl>
                                          </p:spTgt>
                                        </p:tgtEl>
                                      </p:cBhvr>
                                    </p:animEffect>
                                  </p:childTnLst>
                                </p:cTn>
                              </p:par>
                            </p:childTnLst>
                          </p:cTn>
                        </p:par>
                        <p:par>
                          <p:cTn id="108" fill="hold">
                            <p:stCondLst>
                              <p:cond delay="897"/>
                            </p:stCondLst>
                            <p:childTnLst>
                              <p:par>
                                <p:cTn id="109" presetID="41" presetClass="entr" presetSubtype="0" fill="hold" nodeType="afterEffect">
                                  <p:stCondLst>
                                    <p:cond delay="0"/>
                                  </p:stCondLst>
                                  <p:iterate type="lt">
                                    <p:tmPct val="10000"/>
                                  </p:iterate>
                                  <p:childTnLst>
                                    <p:set>
                                      <p:cBhvr>
                                        <p:cTn id="110" dur="1" fill="hold">
                                          <p:stCondLst>
                                            <p:cond delay="0"/>
                                          </p:stCondLst>
                                        </p:cTn>
                                        <p:tgtEl>
                                          <p:spTgt spid="3">
                                            <p:txEl>
                                              <p:pRg st="13" end="13"/>
                                            </p:txEl>
                                          </p:spTgt>
                                        </p:tgtEl>
                                        <p:attrNameLst>
                                          <p:attrName>style.visibility</p:attrName>
                                        </p:attrNameLst>
                                      </p:cBhvr>
                                      <p:to>
                                        <p:strVal val="visible"/>
                                      </p:to>
                                    </p:set>
                                    <p:anim calcmode="lin" valueType="num">
                                      <p:cBhvr>
                                        <p:cTn id="111" dur="10" fill="hold"/>
                                        <p:tgtEl>
                                          <p:spTgt spid="3">
                                            <p:txEl>
                                              <p:pRg st="13"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2" dur="10" fill="hold"/>
                                        <p:tgtEl>
                                          <p:spTgt spid="3">
                                            <p:txEl>
                                              <p:pRg st="13" end="13"/>
                                            </p:txEl>
                                          </p:spTgt>
                                        </p:tgtEl>
                                        <p:attrNameLst>
                                          <p:attrName>ppt_y</p:attrName>
                                        </p:attrNameLst>
                                      </p:cBhvr>
                                      <p:tavLst>
                                        <p:tav tm="0">
                                          <p:val>
                                            <p:strVal val="#ppt_y"/>
                                          </p:val>
                                        </p:tav>
                                        <p:tav tm="100000">
                                          <p:val>
                                            <p:strVal val="#ppt_y"/>
                                          </p:val>
                                        </p:tav>
                                      </p:tavLst>
                                    </p:anim>
                                    <p:anim calcmode="lin" valueType="num">
                                      <p:cBhvr>
                                        <p:cTn id="113" dur="10" fill="hold"/>
                                        <p:tgtEl>
                                          <p:spTgt spid="3">
                                            <p:txEl>
                                              <p:pRg st="13"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4" dur="10" fill="hold"/>
                                        <p:tgtEl>
                                          <p:spTgt spid="3">
                                            <p:txEl>
                                              <p:pRg st="13"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10" tmFilter="0,0; .5, 1; 1, 1"/>
                                        <p:tgtEl>
                                          <p:spTgt spid="3">
                                            <p:txEl>
                                              <p:pRg st="13" end="13"/>
                                            </p:txEl>
                                          </p:spTgt>
                                        </p:tgtEl>
                                      </p:cBhvr>
                                    </p:animEffect>
                                  </p:childTnLst>
                                </p:cTn>
                              </p:par>
                            </p:childTnLst>
                          </p:cTn>
                        </p:par>
                        <p:par>
                          <p:cTn id="116" fill="hold">
                            <p:stCondLst>
                              <p:cond delay="930"/>
                            </p:stCondLst>
                            <p:childTnLst>
                              <p:par>
                                <p:cTn id="117" presetID="41" presetClass="entr" presetSubtype="0" fill="hold" nodeType="afterEffect">
                                  <p:stCondLst>
                                    <p:cond delay="0"/>
                                  </p:stCondLst>
                                  <p:iterate type="lt">
                                    <p:tmPct val="10000"/>
                                  </p:iterate>
                                  <p:childTnLst>
                                    <p:set>
                                      <p:cBhvr>
                                        <p:cTn id="118" dur="1" fill="hold">
                                          <p:stCondLst>
                                            <p:cond delay="0"/>
                                          </p:stCondLst>
                                        </p:cTn>
                                        <p:tgtEl>
                                          <p:spTgt spid="3">
                                            <p:txEl>
                                              <p:pRg st="14" end="14"/>
                                            </p:txEl>
                                          </p:spTgt>
                                        </p:tgtEl>
                                        <p:attrNameLst>
                                          <p:attrName>style.visibility</p:attrName>
                                        </p:attrNameLst>
                                      </p:cBhvr>
                                      <p:to>
                                        <p:strVal val="visible"/>
                                      </p:to>
                                    </p:set>
                                    <p:anim calcmode="lin" valueType="num">
                                      <p:cBhvr>
                                        <p:cTn id="119" dur="10" fill="hold"/>
                                        <p:tgtEl>
                                          <p:spTgt spid="3">
                                            <p:txEl>
                                              <p:pRg st="14" end="1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0" dur="10" fill="hold"/>
                                        <p:tgtEl>
                                          <p:spTgt spid="3">
                                            <p:txEl>
                                              <p:pRg st="14" end="14"/>
                                            </p:txEl>
                                          </p:spTgt>
                                        </p:tgtEl>
                                        <p:attrNameLst>
                                          <p:attrName>ppt_y</p:attrName>
                                        </p:attrNameLst>
                                      </p:cBhvr>
                                      <p:tavLst>
                                        <p:tav tm="0">
                                          <p:val>
                                            <p:strVal val="#ppt_y"/>
                                          </p:val>
                                        </p:tav>
                                        <p:tav tm="100000">
                                          <p:val>
                                            <p:strVal val="#ppt_y"/>
                                          </p:val>
                                        </p:tav>
                                      </p:tavLst>
                                    </p:anim>
                                    <p:anim calcmode="lin" valueType="num">
                                      <p:cBhvr>
                                        <p:cTn id="121" dur="10" fill="hold"/>
                                        <p:tgtEl>
                                          <p:spTgt spid="3">
                                            <p:txEl>
                                              <p:pRg st="14" end="1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2" dur="10" fill="hold"/>
                                        <p:tgtEl>
                                          <p:spTgt spid="3">
                                            <p:txEl>
                                              <p:pRg st="14" end="1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3" dur="10" tmFilter="0,0; .5, 1; 1, 1"/>
                                        <p:tgtEl>
                                          <p:spTgt spid="3">
                                            <p:txEl>
                                              <p:pRg st="14" end="14"/>
                                            </p:txEl>
                                          </p:spTgt>
                                        </p:tgtEl>
                                      </p:cBhvr>
                                    </p:animEffect>
                                  </p:childTnLst>
                                </p:cTn>
                              </p:par>
                            </p:childTnLst>
                          </p:cTn>
                        </p:par>
                        <p:par>
                          <p:cTn id="124" fill="hold">
                            <p:stCondLst>
                              <p:cond delay="1012"/>
                            </p:stCondLst>
                            <p:childTnLst>
                              <p:par>
                                <p:cTn id="125" presetID="41" presetClass="entr" presetSubtype="0" fill="hold" nodeType="afterEffect">
                                  <p:stCondLst>
                                    <p:cond delay="0"/>
                                  </p:stCondLst>
                                  <p:iterate type="lt">
                                    <p:tmPct val="10000"/>
                                  </p:iterate>
                                  <p:childTnLst>
                                    <p:set>
                                      <p:cBhvr>
                                        <p:cTn id="126" dur="1" fill="hold">
                                          <p:stCondLst>
                                            <p:cond delay="0"/>
                                          </p:stCondLst>
                                        </p:cTn>
                                        <p:tgtEl>
                                          <p:spTgt spid="3">
                                            <p:txEl>
                                              <p:pRg st="15" end="15"/>
                                            </p:txEl>
                                          </p:spTgt>
                                        </p:tgtEl>
                                        <p:attrNameLst>
                                          <p:attrName>style.visibility</p:attrName>
                                        </p:attrNameLst>
                                      </p:cBhvr>
                                      <p:to>
                                        <p:strVal val="visible"/>
                                      </p:to>
                                    </p:set>
                                    <p:anim calcmode="lin" valueType="num">
                                      <p:cBhvr>
                                        <p:cTn id="127" dur="10" fill="hold"/>
                                        <p:tgtEl>
                                          <p:spTgt spid="3">
                                            <p:txEl>
                                              <p:pRg st="15" end="1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8" dur="10" fill="hold"/>
                                        <p:tgtEl>
                                          <p:spTgt spid="3">
                                            <p:txEl>
                                              <p:pRg st="15" end="15"/>
                                            </p:txEl>
                                          </p:spTgt>
                                        </p:tgtEl>
                                        <p:attrNameLst>
                                          <p:attrName>ppt_y</p:attrName>
                                        </p:attrNameLst>
                                      </p:cBhvr>
                                      <p:tavLst>
                                        <p:tav tm="0">
                                          <p:val>
                                            <p:strVal val="#ppt_y"/>
                                          </p:val>
                                        </p:tav>
                                        <p:tav tm="100000">
                                          <p:val>
                                            <p:strVal val="#ppt_y"/>
                                          </p:val>
                                        </p:tav>
                                      </p:tavLst>
                                    </p:anim>
                                    <p:anim calcmode="lin" valueType="num">
                                      <p:cBhvr>
                                        <p:cTn id="129" dur="10" fill="hold"/>
                                        <p:tgtEl>
                                          <p:spTgt spid="3">
                                            <p:txEl>
                                              <p:pRg st="15" end="1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0" dur="10" fill="hold"/>
                                        <p:tgtEl>
                                          <p:spTgt spid="3">
                                            <p:txEl>
                                              <p:pRg st="15" end="1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1" dur="10" tmFilter="0,0; .5, 1; 1, 1"/>
                                        <p:tgtEl>
                                          <p:spTgt spid="3">
                                            <p:txEl>
                                              <p:pRg st="15" end="15"/>
                                            </p:txEl>
                                          </p:spTgt>
                                        </p:tgtEl>
                                      </p:cBhvr>
                                    </p:animEffect>
                                  </p:childTnLst>
                                </p:cTn>
                              </p:par>
                            </p:childTnLst>
                          </p:cTn>
                        </p:par>
                        <p:par>
                          <p:cTn id="132" fill="hold">
                            <p:stCondLst>
                              <p:cond delay="1050"/>
                            </p:stCondLst>
                            <p:childTnLst>
                              <p:par>
                                <p:cTn id="133" presetID="41" presetClass="entr" presetSubtype="0" fill="hold" nodeType="afterEffect">
                                  <p:stCondLst>
                                    <p:cond delay="0"/>
                                  </p:stCondLst>
                                  <p:iterate type="lt">
                                    <p:tmPct val="10000"/>
                                  </p:iterate>
                                  <p:childTnLst>
                                    <p:set>
                                      <p:cBhvr>
                                        <p:cTn id="134" dur="1" fill="hold">
                                          <p:stCondLst>
                                            <p:cond delay="0"/>
                                          </p:stCondLst>
                                        </p:cTn>
                                        <p:tgtEl>
                                          <p:spTgt spid="3">
                                            <p:txEl>
                                              <p:pRg st="16" end="16"/>
                                            </p:txEl>
                                          </p:spTgt>
                                        </p:tgtEl>
                                        <p:attrNameLst>
                                          <p:attrName>style.visibility</p:attrName>
                                        </p:attrNameLst>
                                      </p:cBhvr>
                                      <p:to>
                                        <p:strVal val="visible"/>
                                      </p:to>
                                    </p:set>
                                    <p:anim calcmode="lin" valueType="num">
                                      <p:cBhvr>
                                        <p:cTn id="135" dur="10" fill="hold"/>
                                        <p:tgtEl>
                                          <p:spTgt spid="3">
                                            <p:txEl>
                                              <p:pRg st="16" end="16"/>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6" dur="10" fill="hold"/>
                                        <p:tgtEl>
                                          <p:spTgt spid="3">
                                            <p:txEl>
                                              <p:pRg st="16" end="16"/>
                                            </p:txEl>
                                          </p:spTgt>
                                        </p:tgtEl>
                                        <p:attrNameLst>
                                          <p:attrName>ppt_y</p:attrName>
                                        </p:attrNameLst>
                                      </p:cBhvr>
                                      <p:tavLst>
                                        <p:tav tm="0">
                                          <p:val>
                                            <p:strVal val="#ppt_y"/>
                                          </p:val>
                                        </p:tav>
                                        <p:tav tm="100000">
                                          <p:val>
                                            <p:strVal val="#ppt_y"/>
                                          </p:val>
                                        </p:tav>
                                      </p:tavLst>
                                    </p:anim>
                                    <p:anim calcmode="lin" valueType="num">
                                      <p:cBhvr>
                                        <p:cTn id="137" dur="10" fill="hold"/>
                                        <p:tgtEl>
                                          <p:spTgt spid="3">
                                            <p:txEl>
                                              <p:pRg st="16" end="1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8" dur="10" fill="hold"/>
                                        <p:tgtEl>
                                          <p:spTgt spid="3">
                                            <p:txEl>
                                              <p:pRg st="16" end="1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10" tmFilter="0,0; .5, 1; 1, 1"/>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Use Case Template &amp; Sample</a:t>
            </a:r>
            <a:endParaRPr kumimoji="1" lang="ko-KR" altLang="en-US" dirty="0"/>
          </a:p>
        </p:txBody>
      </p:sp>
      <p:sp>
        <p:nvSpPr>
          <p:cNvPr id="3" name="내용 개체 틀 2"/>
          <p:cNvSpPr>
            <a:spLocks noGrp="1"/>
          </p:cNvSpPr>
          <p:nvPr>
            <p:ph idx="1"/>
          </p:nvPr>
        </p:nvSpPr>
        <p:spPr/>
        <p:txBody>
          <a:bodyPr>
            <a:normAutofit/>
          </a:bodyPr>
          <a:lstStyle/>
          <a:p>
            <a:r>
              <a:rPr lang="en-US" altLang="ko-KR" sz="2400" dirty="0"/>
              <a:t>Cockburn’s Use Case Template &amp; Sample:</a:t>
            </a:r>
          </a:p>
          <a:p>
            <a:pPr lvl="1"/>
            <a:r>
              <a:rPr lang="en-US" altLang="ko-KR" sz="1600" dirty="0">
                <a:hlinkClick r:id="rId2"/>
              </a:rPr>
              <a:t>https://home.cs.colorado.edu/~kena/classes/6448/s01/examples/edmonb3.pdf</a:t>
            </a:r>
            <a:r>
              <a:rPr lang="en-US" altLang="ko-KR" sz="1600" dirty="0"/>
              <a:t> </a:t>
            </a:r>
            <a:endParaRPr lang="ko-KR" altLang="en-US" sz="1600" dirty="0"/>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22</a:t>
            </a:fld>
            <a:endParaRPr lang="ko-KR" altLang="en-US" dirty="0"/>
          </a:p>
        </p:txBody>
      </p:sp>
    </p:spTree>
    <p:extLst>
      <p:ext uri="{BB962C8B-B14F-4D97-AF65-F5344CB8AC3E}">
        <p14:creationId xmlns:p14="http://schemas.microsoft.com/office/powerpoint/2010/main" val="277112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7C5C5556-2DF6-B249-93FA-CBF6CB1DAA05}"/>
              </a:ext>
            </a:extLst>
          </p:cNvPr>
          <p:cNvSpPr>
            <a:spLocks noGrp="1"/>
          </p:cNvSpPr>
          <p:nvPr>
            <p:ph type="title"/>
          </p:nvPr>
        </p:nvSpPr>
        <p:spPr/>
        <p:txBody>
          <a:bodyPr/>
          <a:lstStyle/>
          <a:p>
            <a:r>
              <a:rPr lang="en-US" altLang="ko-Kore-KR" dirty="0"/>
              <a:t>Structuring Use Cases</a:t>
            </a:r>
            <a:endParaRPr lang="ko-Kore-KR" altLang="en-US" dirty="0"/>
          </a:p>
        </p:txBody>
      </p:sp>
      <p:sp>
        <p:nvSpPr>
          <p:cNvPr id="8" name="텍스트 개체 틀 7">
            <a:extLst>
              <a:ext uri="{FF2B5EF4-FFF2-40B4-BE49-F238E27FC236}">
                <a16:creationId xmlns:a16="http://schemas.microsoft.com/office/drawing/2014/main" id="{72D2B1A6-3610-F746-9AED-5ED98CB7AAA1}"/>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66E5D92C-6DC4-BA40-9A5D-CAF64E6BF88A}"/>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D97837B0-718D-5E49-9801-1263D409CCC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0766B140-1DEB-444D-85D3-0564F8B14A8D}"/>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23</a:t>
            </a:fld>
            <a:endParaRPr lang="ko-KR" altLang="en-US" dirty="0"/>
          </a:p>
        </p:txBody>
      </p:sp>
    </p:spTree>
    <p:extLst>
      <p:ext uri="{BB962C8B-B14F-4D97-AF65-F5344CB8AC3E}">
        <p14:creationId xmlns:p14="http://schemas.microsoft.com/office/powerpoint/2010/main" val="3036979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Rectangle 2"/>
          <p:cNvSpPr>
            <a:spLocks noGrp="1" noRot="1" noChangeArrowheads="1"/>
          </p:cNvSpPr>
          <p:nvPr>
            <p:ph type="title"/>
          </p:nvPr>
        </p:nvSpPr>
        <p:spPr/>
        <p:txBody>
          <a:bodyPr/>
          <a:lstStyle/>
          <a:p>
            <a:pPr eaLnBrk="1" hangingPunct="1">
              <a:defRPr/>
            </a:pPr>
            <a:r>
              <a:rPr lang="en-US" altLang="ko-KR" dirty="0"/>
              <a:t>Use Case Diagram </a:t>
            </a:r>
            <a:r>
              <a:rPr lang="en-US" altLang="ko-KR" dirty="0">
                <a:latin typeface="Lucida Sans Unicode"/>
              </a:rPr>
              <a:t>–</a:t>
            </a:r>
            <a:r>
              <a:rPr lang="en-US" altLang="ko-KR" dirty="0"/>
              <a:t> The UML Context</a:t>
            </a:r>
            <a:r>
              <a:rPr lang="ko-KR" altLang="en-US" dirty="0"/>
              <a:t> </a:t>
            </a:r>
            <a:r>
              <a:rPr lang="en-US" altLang="ko-KR" sz="2000" dirty="0"/>
              <a:t>(1/3)</a:t>
            </a:r>
            <a:endParaRPr lang="en-US" altLang="ko-KR" dirty="0"/>
          </a:p>
        </p:txBody>
      </p:sp>
      <p:sp>
        <p:nvSpPr>
          <p:cNvPr id="32770" name="날짜 개체 틀 3"/>
          <p:cNvSpPr>
            <a:spLocks noGrp="1"/>
          </p:cNvSpPr>
          <p:nvPr>
            <p:ph type="dt" sz="half" idx="10"/>
          </p:nvPr>
        </p:nvSpPr>
        <p:spPr/>
        <p:txBody>
          <a:bodyPr/>
          <a:lstStyle/>
          <a:p>
            <a:pPr>
              <a:defRPr/>
            </a:pPr>
            <a:r>
              <a:rPr lang="en-US" altLang="ko-KR"/>
              <a:t>Spring 2025</a:t>
            </a:r>
          </a:p>
        </p:txBody>
      </p:sp>
      <p:sp>
        <p:nvSpPr>
          <p:cNvPr id="32772" name="바닥글 개체 틀 5"/>
          <p:cNvSpPr>
            <a:spLocks noGrp="1"/>
          </p:cNvSpPr>
          <p:nvPr>
            <p:ph type="ftr" sz="quarter" idx="11"/>
          </p:nvPr>
        </p:nvSpPr>
        <p:spPr/>
        <p:txBody>
          <a:bodyPr/>
          <a:lstStyle/>
          <a:p>
            <a:pPr>
              <a:defRPr/>
            </a:pPr>
            <a:r>
              <a:rPr lang="en-US" altLang="ko-KR"/>
              <a:t>CS30500        Copyright (c) In-Young Ko, KAIST</a:t>
            </a:r>
          </a:p>
        </p:txBody>
      </p:sp>
      <p:sp>
        <p:nvSpPr>
          <p:cNvPr id="32771"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C4D0D7F2-0867-E34A-AEC7-839B48E99DBF}" type="slidenum">
              <a:rPr lang="ko-KR" altLang="en-US"/>
              <a:pPr/>
              <a:t>24</a:t>
            </a:fld>
            <a:endParaRPr lang="en-US" altLang="ko-KR"/>
          </a:p>
        </p:txBody>
      </p:sp>
      <p:sp>
        <p:nvSpPr>
          <p:cNvPr id="29702" name="Text Box 3"/>
          <p:cNvSpPr txBox="1">
            <a:spLocks noChangeArrowheads="1"/>
          </p:cNvSpPr>
          <p:nvPr/>
        </p:nvSpPr>
        <p:spPr bwMode="auto">
          <a:xfrm>
            <a:off x="7219951" y="2139951"/>
            <a:ext cx="1343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spcBef>
                <a:spcPct val="50000"/>
              </a:spcBef>
            </a:pPr>
            <a:r>
              <a:rPr lang="en-US" altLang="ko-KR" sz="2000">
                <a:solidFill>
                  <a:srgbClr val="0070C0"/>
                </a:solidFill>
              </a:rPr>
              <a:t>Concrete Actors</a:t>
            </a:r>
          </a:p>
        </p:txBody>
      </p:sp>
      <p:sp>
        <p:nvSpPr>
          <p:cNvPr id="1318916" name="Line 4"/>
          <p:cNvSpPr>
            <a:spLocks noChangeShapeType="1"/>
          </p:cNvSpPr>
          <p:nvPr/>
        </p:nvSpPr>
        <p:spPr bwMode="auto">
          <a:xfrm flipH="1">
            <a:off x="6643688" y="2841626"/>
            <a:ext cx="685800" cy="771525"/>
          </a:xfrm>
          <a:prstGeom prst="line">
            <a:avLst/>
          </a:prstGeom>
          <a:noFill/>
          <a:ln w="9525">
            <a:solidFill>
              <a:srgbClr val="0070C0"/>
            </a:solidFill>
            <a:prstDash val="dash"/>
            <a:round/>
            <a:headEnd/>
            <a:tailEnd type="triangle" w="med" len="med"/>
          </a:ln>
          <a:effectLst/>
        </p:spPr>
        <p:txBody>
          <a:bodyPr/>
          <a:lstStyle/>
          <a:p>
            <a:pPr>
              <a:defRPr/>
            </a:pPr>
            <a:endParaRPr lang="ko-KR" altLang="en-US">
              <a:latin typeface="Arial" pitchFamily="34" charset="0"/>
            </a:endParaRPr>
          </a:p>
        </p:txBody>
      </p:sp>
      <p:sp>
        <p:nvSpPr>
          <p:cNvPr id="29704" name="Text Box 5"/>
          <p:cNvSpPr txBox="1">
            <a:spLocks noChangeArrowheads="1"/>
          </p:cNvSpPr>
          <p:nvPr/>
        </p:nvSpPr>
        <p:spPr bwMode="auto">
          <a:xfrm>
            <a:off x="2135189" y="2490789"/>
            <a:ext cx="196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spcBef>
                <a:spcPct val="50000"/>
              </a:spcBef>
            </a:pPr>
            <a:r>
              <a:rPr lang="en-US" altLang="ko-KR" sz="2000">
                <a:solidFill>
                  <a:srgbClr val="0070C0"/>
                </a:solidFill>
              </a:rPr>
              <a:t>Generalization Relationship</a:t>
            </a:r>
          </a:p>
        </p:txBody>
      </p:sp>
      <p:sp>
        <p:nvSpPr>
          <p:cNvPr id="1318918" name="Line 6"/>
          <p:cNvSpPr>
            <a:spLocks noChangeShapeType="1"/>
          </p:cNvSpPr>
          <p:nvPr/>
        </p:nvSpPr>
        <p:spPr bwMode="auto">
          <a:xfrm>
            <a:off x="4100514" y="2917826"/>
            <a:ext cx="942975" cy="466725"/>
          </a:xfrm>
          <a:prstGeom prst="line">
            <a:avLst/>
          </a:prstGeom>
          <a:noFill/>
          <a:ln w="9525">
            <a:solidFill>
              <a:srgbClr val="0070C0"/>
            </a:solidFill>
            <a:prstDash val="dash"/>
            <a:round/>
            <a:headEnd/>
            <a:tailEnd type="triangle" w="med" len="med"/>
          </a:ln>
          <a:effectLst/>
        </p:spPr>
        <p:txBody>
          <a:bodyPr/>
          <a:lstStyle/>
          <a:p>
            <a:pPr>
              <a:defRPr/>
            </a:pPr>
            <a:endParaRPr lang="ko-KR" altLang="en-US">
              <a:latin typeface="Arial" pitchFamily="34" charset="0"/>
            </a:endParaRPr>
          </a:p>
        </p:txBody>
      </p:sp>
      <p:sp>
        <p:nvSpPr>
          <p:cNvPr id="29706" name="Text Box 7"/>
          <p:cNvSpPr txBox="1">
            <a:spLocks noChangeArrowheads="1"/>
          </p:cNvSpPr>
          <p:nvPr/>
        </p:nvSpPr>
        <p:spPr bwMode="auto">
          <a:xfrm>
            <a:off x="2500313" y="5641976"/>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spcBef>
                <a:spcPct val="50000"/>
              </a:spcBef>
            </a:pPr>
            <a:r>
              <a:rPr lang="en-US" altLang="ko-KR" sz="2000">
                <a:solidFill>
                  <a:srgbClr val="0070C0"/>
                </a:solidFill>
              </a:rPr>
              <a:t>Use Cases</a:t>
            </a:r>
          </a:p>
        </p:txBody>
      </p:sp>
      <p:sp>
        <p:nvSpPr>
          <p:cNvPr id="1318920" name="Line 8"/>
          <p:cNvSpPr>
            <a:spLocks noChangeShapeType="1"/>
          </p:cNvSpPr>
          <p:nvPr/>
        </p:nvSpPr>
        <p:spPr bwMode="auto">
          <a:xfrm flipV="1">
            <a:off x="4100514" y="5108575"/>
            <a:ext cx="1171575" cy="731838"/>
          </a:xfrm>
          <a:prstGeom prst="line">
            <a:avLst/>
          </a:prstGeom>
          <a:noFill/>
          <a:ln w="9525">
            <a:solidFill>
              <a:srgbClr val="0070C0"/>
            </a:solidFill>
            <a:prstDash val="dash"/>
            <a:round/>
            <a:headEnd/>
            <a:tailEnd type="triangle" w="med" len="med"/>
          </a:ln>
          <a:effectLst/>
        </p:spPr>
        <p:txBody>
          <a:bodyPr/>
          <a:lstStyle/>
          <a:p>
            <a:pPr>
              <a:defRPr/>
            </a:pPr>
            <a:endParaRPr lang="ko-KR" altLang="en-US">
              <a:latin typeface="Arial" pitchFamily="34" charset="0"/>
            </a:endParaRPr>
          </a:p>
        </p:txBody>
      </p:sp>
      <p:sp>
        <p:nvSpPr>
          <p:cNvPr id="29708" name="Text Box 9"/>
          <p:cNvSpPr txBox="1">
            <a:spLocks noChangeArrowheads="1"/>
          </p:cNvSpPr>
          <p:nvPr/>
        </p:nvSpPr>
        <p:spPr bwMode="auto">
          <a:xfrm>
            <a:off x="7896226" y="3994151"/>
            <a:ext cx="18272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spcBef>
                <a:spcPct val="50000"/>
              </a:spcBef>
            </a:pPr>
            <a:r>
              <a:rPr lang="en-US" altLang="ko-KR" sz="2000">
                <a:solidFill>
                  <a:srgbClr val="0070C0"/>
                </a:solidFill>
              </a:rPr>
              <a:t>Unidirectional Association</a:t>
            </a:r>
          </a:p>
        </p:txBody>
      </p:sp>
      <p:sp>
        <p:nvSpPr>
          <p:cNvPr id="1318922" name="Line 10"/>
          <p:cNvSpPr>
            <a:spLocks noChangeShapeType="1"/>
          </p:cNvSpPr>
          <p:nvPr/>
        </p:nvSpPr>
        <p:spPr bwMode="auto">
          <a:xfrm flipH="1">
            <a:off x="6796089" y="4292600"/>
            <a:ext cx="1100137" cy="234950"/>
          </a:xfrm>
          <a:prstGeom prst="line">
            <a:avLst/>
          </a:prstGeom>
          <a:noFill/>
          <a:ln w="9525">
            <a:solidFill>
              <a:srgbClr val="0070C0"/>
            </a:solidFill>
            <a:prstDash val="dash"/>
            <a:round/>
            <a:headEnd/>
            <a:tailEnd type="triangle" w="med" len="med"/>
          </a:ln>
          <a:effectLst/>
        </p:spPr>
        <p:txBody>
          <a:bodyPr/>
          <a:lstStyle/>
          <a:p>
            <a:pPr>
              <a:defRPr/>
            </a:pPr>
            <a:endParaRPr lang="ko-KR" altLang="en-US">
              <a:latin typeface="Arial" pitchFamily="34" charset="0"/>
            </a:endParaRPr>
          </a:p>
        </p:txBody>
      </p:sp>
      <p:sp>
        <p:nvSpPr>
          <p:cNvPr id="1318923" name="Line 11"/>
          <p:cNvSpPr>
            <a:spLocks noChangeShapeType="1"/>
          </p:cNvSpPr>
          <p:nvPr/>
        </p:nvSpPr>
        <p:spPr bwMode="auto">
          <a:xfrm flipV="1">
            <a:off x="5272088" y="2841626"/>
            <a:ext cx="2057400" cy="904875"/>
          </a:xfrm>
          <a:prstGeom prst="line">
            <a:avLst/>
          </a:prstGeom>
          <a:noFill/>
          <a:ln w="9525">
            <a:solidFill>
              <a:srgbClr val="0070C0"/>
            </a:solidFill>
            <a:prstDash val="dash"/>
            <a:round/>
            <a:headEnd type="triangle" w="med" len="med"/>
            <a:tailEnd/>
          </a:ln>
          <a:effectLst/>
        </p:spPr>
        <p:txBody>
          <a:bodyPr wrap="none" anchor="ctr"/>
          <a:lstStyle/>
          <a:p>
            <a:pPr>
              <a:defRPr/>
            </a:pPr>
            <a:endParaRPr lang="ko-KR" altLang="en-US">
              <a:latin typeface="Arial" pitchFamily="34" charset="0"/>
            </a:endParaRPr>
          </a:p>
        </p:txBody>
      </p:sp>
      <p:sp>
        <p:nvSpPr>
          <p:cNvPr id="29711" name="Text Box 12"/>
          <p:cNvSpPr txBox="1">
            <a:spLocks noChangeArrowheads="1"/>
          </p:cNvSpPr>
          <p:nvPr/>
        </p:nvSpPr>
        <p:spPr bwMode="auto">
          <a:xfrm>
            <a:off x="4557713" y="1204914"/>
            <a:ext cx="1135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spcBef>
                <a:spcPct val="50000"/>
              </a:spcBef>
            </a:pPr>
            <a:r>
              <a:rPr lang="en-US" altLang="ko-KR" sz="2000">
                <a:solidFill>
                  <a:srgbClr val="0070C0"/>
                </a:solidFill>
              </a:rPr>
              <a:t>Abstract Actor</a:t>
            </a:r>
          </a:p>
        </p:txBody>
      </p:sp>
      <p:sp>
        <p:nvSpPr>
          <p:cNvPr id="1318925" name="Line 13"/>
          <p:cNvSpPr>
            <a:spLocks noChangeShapeType="1"/>
          </p:cNvSpPr>
          <p:nvPr/>
        </p:nvSpPr>
        <p:spPr bwMode="auto">
          <a:xfrm>
            <a:off x="5294313" y="1860551"/>
            <a:ext cx="304800" cy="320675"/>
          </a:xfrm>
          <a:prstGeom prst="line">
            <a:avLst/>
          </a:prstGeom>
          <a:noFill/>
          <a:ln w="9525">
            <a:solidFill>
              <a:srgbClr val="0070C0"/>
            </a:solidFill>
            <a:prstDash val="dash"/>
            <a:round/>
            <a:headEnd/>
            <a:tailEnd type="triangle" w="med" len="med"/>
          </a:ln>
          <a:effectLst/>
        </p:spPr>
        <p:txBody>
          <a:bodyPr wrap="none" anchor="ctr"/>
          <a:lstStyle/>
          <a:p>
            <a:pPr>
              <a:defRPr/>
            </a:pPr>
            <a:endParaRPr lang="ko-KR" altLang="en-US">
              <a:latin typeface="Arial" pitchFamily="34" charset="0"/>
            </a:endParaRPr>
          </a:p>
        </p:txBody>
      </p:sp>
      <p:grpSp>
        <p:nvGrpSpPr>
          <p:cNvPr id="29713" name="Group 14"/>
          <p:cNvGrpSpPr>
            <a:grpSpLocks/>
          </p:cNvGrpSpPr>
          <p:nvPr/>
        </p:nvGrpSpPr>
        <p:grpSpPr bwMode="auto">
          <a:xfrm>
            <a:off x="4513264" y="2270126"/>
            <a:ext cx="3049587" cy="2981325"/>
            <a:chOff x="1883" y="1430"/>
            <a:chExt cx="1921" cy="1878"/>
          </a:xfrm>
        </p:grpSpPr>
        <p:sp>
          <p:nvSpPr>
            <p:cNvPr id="1318927" name="Oval 15"/>
            <p:cNvSpPr>
              <a:spLocks noChangeArrowheads="1"/>
            </p:cNvSpPr>
            <p:nvPr/>
          </p:nvSpPr>
          <p:spPr bwMode="auto">
            <a:xfrm>
              <a:off x="2597" y="1430"/>
              <a:ext cx="107" cy="102"/>
            </a:xfrm>
            <a:prstGeom prst="ellips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28" name="Line 16"/>
            <p:cNvSpPr>
              <a:spLocks noChangeShapeType="1"/>
            </p:cNvSpPr>
            <p:nvPr/>
          </p:nvSpPr>
          <p:spPr bwMode="auto">
            <a:xfrm>
              <a:off x="2645" y="1526"/>
              <a:ext cx="1" cy="96"/>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29" name="Line 17"/>
            <p:cNvSpPr>
              <a:spLocks noChangeShapeType="1"/>
            </p:cNvSpPr>
            <p:nvPr/>
          </p:nvSpPr>
          <p:spPr bwMode="auto">
            <a:xfrm>
              <a:off x="2567" y="1556"/>
              <a:ext cx="161" cy="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30" name="Freeform 18"/>
            <p:cNvSpPr>
              <a:spLocks/>
            </p:cNvSpPr>
            <p:nvPr/>
          </p:nvSpPr>
          <p:spPr bwMode="auto">
            <a:xfrm>
              <a:off x="2537" y="1622"/>
              <a:ext cx="221" cy="108"/>
            </a:xfrm>
            <a:custGeom>
              <a:avLst/>
              <a:gdLst/>
              <a:ahLst/>
              <a:cxnLst>
                <a:cxn ang="0">
                  <a:pos x="0" y="18"/>
                </a:cxn>
                <a:cxn ang="0">
                  <a:pos x="18" y="0"/>
                </a:cxn>
                <a:cxn ang="0">
                  <a:pos x="37" y="18"/>
                </a:cxn>
              </a:cxnLst>
              <a:rect l="0" t="0" r="r" b="b"/>
              <a:pathLst>
                <a:path w="37" h="18">
                  <a:moveTo>
                    <a:pt x="0" y="18"/>
                  </a:moveTo>
                  <a:lnTo>
                    <a:pt x="18" y="0"/>
                  </a:lnTo>
                  <a:lnTo>
                    <a:pt x="37" y="18"/>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29721" name="Rectangle 19"/>
            <p:cNvSpPr>
              <a:spLocks noChangeArrowheads="1"/>
            </p:cNvSpPr>
            <p:nvPr/>
          </p:nvSpPr>
          <p:spPr bwMode="auto">
            <a:xfrm>
              <a:off x="2529" y="1790"/>
              <a:ext cx="27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000"/>
                <a:t>Student</a:t>
              </a:r>
              <a:endParaRPr lang="en-US" altLang="ko-KR" sz="2400" b="1">
                <a:latin typeface="Lucida Sans Unicode" charset="0"/>
              </a:endParaRPr>
            </a:p>
          </p:txBody>
        </p:sp>
        <p:sp>
          <p:nvSpPr>
            <p:cNvPr id="1318932" name="Oval 20"/>
            <p:cNvSpPr>
              <a:spLocks noChangeArrowheads="1"/>
            </p:cNvSpPr>
            <p:nvPr/>
          </p:nvSpPr>
          <p:spPr bwMode="auto">
            <a:xfrm>
              <a:off x="2107" y="2258"/>
              <a:ext cx="108" cy="102"/>
            </a:xfrm>
            <a:prstGeom prst="ellips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33" name="Line 21"/>
            <p:cNvSpPr>
              <a:spLocks noChangeShapeType="1"/>
            </p:cNvSpPr>
            <p:nvPr/>
          </p:nvSpPr>
          <p:spPr bwMode="auto">
            <a:xfrm>
              <a:off x="2161" y="2354"/>
              <a:ext cx="1" cy="96"/>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34" name="Line 22"/>
            <p:cNvSpPr>
              <a:spLocks noChangeShapeType="1"/>
            </p:cNvSpPr>
            <p:nvPr/>
          </p:nvSpPr>
          <p:spPr bwMode="auto">
            <a:xfrm>
              <a:off x="2077" y="2384"/>
              <a:ext cx="162" cy="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35" name="Freeform 23"/>
            <p:cNvSpPr>
              <a:spLocks/>
            </p:cNvSpPr>
            <p:nvPr/>
          </p:nvSpPr>
          <p:spPr bwMode="auto">
            <a:xfrm>
              <a:off x="2048" y="2450"/>
              <a:ext cx="221" cy="108"/>
            </a:xfrm>
            <a:custGeom>
              <a:avLst/>
              <a:gdLst/>
              <a:ahLst/>
              <a:cxnLst>
                <a:cxn ang="0">
                  <a:pos x="0" y="18"/>
                </a:cxn>
                <a:cxn ang="0">
                  <a:pos x="19" y="0"/>
                </a:cxn>
                <a:cxn ang="0">
                  <a:pos x="37" y="18"/>
                </a:cxn>
              </a:cxnLst>
              <a:rect l="0" t="0" r="r" b="b"/>
              <a:pathLst>
                <a:path w="37" h="18">
                  <a:moveTo>
                    <a:pt x="0" y="18"/>
                  </a:moveTo>
                  <a:lnTo>
                    <a:pt x="19" y="0"/>
                  </a:lnTo>
                  <a:lnTo>
                    <a:pt x="37" y="18"/>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29726" name="Rectangle 24"/>
            <p:cNvSpPr>
              <a:spLocks noChangeArrowheads="1"/>
            </p:cNvSpPr>
            <p:nvPr/>
          </p:nvSpPr>
          <p:spPr bwMode="auto">
            <a:xfrm>
              <a:off x="1883" y="2618"/>
              <a:ext cx="59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000"/>
                <a:t>Full time</a:t>
              </a:r>
              <a:r>
                <a:rPr lang="en-US" altLang="ko-KR" sz="1000">
                  <a:solidFill>
                    <a:srgbClr val="000000"/>
                  </a:solidFill>
                </a:rPr>
                <a:t> </a:t>
              </a:r>
              <a:r>
                <a:rPr lang="en-US" altLang="ko-KR" sz="1000"/>
                <a:t>student</a:t>
              </a:r>
              <a:endParaRPr lang="en-US" altLang="ko-KR" sz="2400" b="1">
                <a:latin typeface="Lucida Sans Unicode" charset="0"/>
              </a:endParaRPr>
            </a:p>
          </p:txBody>
        </p:sp>
        <p:sp>
          <p:nvSpPr>
            <p:cNvPr id="1318937" name="Line 25"/>
            <p:cNvSpPr>
              <a:spLocks noChangeShapeType="1"/>
            </p:cNvSpPr>
            <p:nvPr/>
          </p:nvSpPr>
          <p:spPr bwMode="auto">
            <a:xfrm flipV="1">
              <a:off x="2245" y="1826"/>
              <a:ext cx="256" cy="426"/>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38" name="Freeform 26"/>
            <p:cNvSpPr>
              <a:spLocks/>
            </p:cNvSpPr>
            <p:nvPr/>
          </p:nvSpPr>
          <p:spPr bwMode="auto">
            <a:xfrm>
              <a:off x="2406" y="1826"/>
              <a:ext cx="95" cy="120"/>
            </a:xfrm>
            <a:custGeom>
              <a:avLst/>
              <a:gdLst/>
              <a:ahLst/>
              <a:cxnLst>
                <a:cxn ang="0">
                  <a:pos x="95" y="0"/>
                </a:cxn>
                <a:cxn ang="0">
                  <a:pos x="72" y="120"/>
                </a:cxn>
                <a:cxn ang="0">
                  <a:pos x="0" y="78"/>
                </a:cxn>
                <a:cxn ang="0">
                  <a:pos x="95" y="0"/>
                </a:cxn>
              </a:cxnLst>
              <a:rect l="0" t="0" r="r" b="b"/>
              <a:pathLst>
                <a:path w="95" h="120">
                  <a:moveTo>
                    <a:pt x="95" y="0"/>
                  </a:moveTo>
                  <a:lnTo>
                    <a:pt x="72" y="120"/>
                  </a:lnTo>
                  <a:lnTo>
                    <a:pt x="0" y="78"/>
                  </a:lnTo>
                  <a:lnTo>
                    <a:pt x="95" y="0"/>
                  </a:lnTo>
                  <a:close/>
                </a:path>
              </a:pathLst>
            </a:custGeom>
            <a:solidFill>
              <a:srgbClr val="FFFFFF"/>
            </a:solid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18939" name="Oval 27"/>
            <p:cNvSpPr>
              <a:spLocks noChangeArrowheads="1"/>
            </p:cNvSpPr>
            <p:nvPr/>
          </p:nvSpPr>
          <p:spPr bwMode="auto">
            <a:xfrm>
              <a:off x="2442" y="2942"/>
              <a:ext cx="418" cy="222"/>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29730" name="Rectangle 28"/>
            <p:cNvSpPr>
              <a:spLocks noChangeArrowheads="1"/>
            </p:cNvSpPr>
            <p:nvPr/>
          </p:nvSpPr>
          <p:spPr bwMode="auto">
            <a:xfrm>
              <a:off x="2513" y="3218"/>
              <a:ext cx="30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000"/>
                <a:t>Register</a:t>
              </a:r>
              <a:endParaRPr lang="en-US" altLang="ko-KR" sz="2400" b="1">
                <a:latin typeface="Lucida Sans Unicode" charset="0"/>
              </a:endParaRPr>
            </a:p>
          </p:txBody>
        </p:sp>
        <p:sp>
          <p:nvSpPr>
            <p:cNvPr id="1318941" name="Freeform 29"/>
            <p:cNvSpPr>
              <a:spLocks/>
            </p:cNvSpPr>
            <p:nvPr/>
          </p:nvSpPr>
          <p:spPr bwMode="auto">
            <a:xfrm>
              <a:off x="2489" y="2852"/>
              <a:ext cx="66" cy="84"/>
            </a:xfrm>
            <a:custGeom>
              <a:avLst/>
              <a:gdLst/>
              <a:ahLst/>
              <a:cxnLst>
                <a:cxn ang="0">
                  <a:pos x="0" y="0"/>
                </a:cxn>
                <a:cxn ang="0">
                  <a:pos x="11" y="14"/>
                </a:cxn>
                <a:cxn ang="0">
                  <a:pos x="8" y="2"/>
                </a:cxn>
              </a:cxnLst>
              <a:rect l="0" t="0" r="r" b="b"/>
              <a:pathLst>
                <a:path w="11" h="14">
                  <a:moveTo>
                    <a:pt x="0" y="0"/>
                  </a:moveTo>
                  <a:lnTo>
                    <a:pt x="11" y="14"/>
                  </a:lnTo>
                  <a:lnTo>
                    <a:pt x="8" y="2"/>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18942" name="Line 30"/>
            <p:cNvSpPr>
              <a:spLocks noChangeShapeType="1"/>
            </p:cNvSpPr>
            <p:nvPr/>
          </p:nvSpPr>
          <p:spPr bwMode="auto">
            <a:xfrm flipH="1" flipV="1">
              <a:off x="2495" y="2900"/>
              <a:ext cx="60" cy="36"/>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43" name="Line 31"/>
            <p:cNvSpPr>
              <a:spLocks noChangeShapeType="1"/>
            </p:cNvSpPr>
            <p:nvPr/>
          </p:nvSpPr>
          <p:spPr bwMode="auto">
            <a:xfrm flipH="1" flipV="1">
              <a:off x="2424" y="2762"/>
              <a:ext cx="65" cy="90"/>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44" name="Oval 32"/>
            <p:cNvSpPr>
              <a:spLocks noChangeArrowheads="1"/>
            </p:cNvSpPr>
            <p:nvPr/>
          </p:nvSpPr>
          <p:spPr bwMode="auto">
            <a:xfrm>
              <a:off x="3087" y="2288"/>
              <a:ext cx="107" cy="108"/>
            </a:xfrm>
            <a:prstGeom prst="ellips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45" name="Line 33"/>
            <p:cNvSpPr>
              <a:spLocks noChangeShapeType="1"/>
            </p:cNvSpPr>
            <p:nvPr/>
          </p:nvSpPr>
          <p:spPr bwMode="auto">
            <a:xfrm>
              <a:off x="3134" y="2390"/>
              <a:ext cx="1" cy="90"/>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46" name="Line 34"/>
            <p:cNvSpPr>
              <a:spLocks noChangeShapeType="1"/>
            </p:cNvSpPr>
            <p:nvPr/>
          </p:nvSpPr>
          <p:spPr bwMode="auto">
            <a:xfrm>
              <a:off x="3057" y="2414"/>
              <a:ext cx="161" cy="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47" name="Freeform 35"/>
            <p:cNvSpPr>
              <a:spLocks/>
            </p:cNvSpPr>
            <p:nvPr/>
          </p:nvSpPr>
          <p:spPr bwMode="auto">
            <a:xfrm>
              <a:off x="3027" y="2480"/>
              <a:ext cx="221" cy="108"/>
            </a:xfrm>
            <a:custGeom>
              <a:avLst/>
              <a:gdLst/>
              <a:ahLst/>
              <a:cxnLst>
                <a:cxn ang="0">
                  <a:pos x="0" y="18"/>
                </a:cxn>
                <a:cxn ang="0">
                  <a:pos x="18" y="0"/>
                </a:cxn>
                <a:cxn ang="0">
                  <a:pos x="37" y="18"/>
                </a:cxn>
              </a:cxnLst>
              <a:rect l="0" t="0" r="r" b="b"/>
              <a:pathLst>
                <a:path w="37" h="18">
                  <a:moveTo>
                    <a:pt x="0" y="18"/>
                  </a:moveTo>
                  <a:lnTo>
                    <a:pt x="18" y="0"/>
                  </a:lnTo>
                  <a:lnTo>
                    <a:pt x="37" y="18"/>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29738" name="Rectangle 36"/>
            <p:cNvSpPr>
              <a:spLocks noChangeArrowheads="1"/>
            </p:cNvSpPr>
            <p:nvPr/>
          </p:nvSpPr>
          <p:spPr bwMode="auto">
            <a:xfrm>
              <a:off x="2852" y="2648"/>
              <a:ext cx="60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000"/>
                <a:t>Part time student</a:t>
              </a:r>
              <a:endParaRPr lang="en-US" altLang="ko-KR" sz="2400" b="1">
                <a:latin typeface="Lucida Sans Unicode" charset="0"/>
              </a:endParaRPr>
            </a:p>
          </p:txBody>
        </p:sp>
        <p:sp>
          <p:nvSpPr>
            <p:cNvPr id="1318949" name="Line 37"/>
            <p:cNvSpPr>
              <a:spLocks noChangeShapeType="1"/>
            </p:cNvSpPr>
            <p:nvPr/>
          </p:nvSpPr>
          <p:spPr bwMode="auto">
            <a:xfrm flipH="1" flipV="1">
              <a:off x="2788" y="1838"/>
              <a:ext cx="251" cy="444"/>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50" name="Freeform 38"/>
            <p:cNvSpPr>
              <a:spLocks/>
            </p:cNvSpPr>
            <p:nvPr/>
          </p:nvSpPr>
          <p:spPr bwMode="auto">
            <a:xfrm>
              <a:off x="2788" y="1838"/>
              <a:ext cx="96" cy="120"/>
            </a:xfrm>
            <a:custGeom>
              <a:avLst/>
              <a:gdLst/>
              <a:ahLst/>
              <a:cxnLst>
                <a:cxn ang="0">
                  <a:pos x="0" y="0"/>
                </a:cxn>
                <a:cxn ang="0">
                  <a:pos x="96" y="78"/>
                </a:cxn>
                <a:cxn ang="0">
                  <a:pos x="24" y="120"/>
                </a:cxn>
                <a:cxn ang="0">
                  <a:pos x="0" y="0"/>
                </a:cxn>
              </a:cxnLst>
              <a:rect l="0" t="0" r="r" b="b"/>
              <a:pathLst>
                <a:path w="96" h="120">
                  <a:moveTo>
                    <a:pt x="0" y="0"/>
                  </a:moveTo>
                  <a:lnTo>
                    <a:pt x="96" y="78"/>
                  </a:lnTo>
                  <a:lnTo>
                    <a:pt x="24" y="120"/>
                  </a:lnTo>
                  <a:lnTo>
                    <a:pt x="0" y="0"/>
                  </a:lnTo>
                  <a:close/>
                </a:path>
              </a:pathLst>
            </a:custGeom>
            <a:solidFill>
              <a:srgbClr val="FFFFFF"/>
            </a:solid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18951" name="Freeform 39"/>
            <p:cNvSpPr>
              <a:spLocks/>
            </p:cNvSpPr>
            <p:nvPr/>
          </p:nvSpPr>
          <p:spPr bwMode="auto">
            <a:xfrm>
              <a:off x="2728" y="2864"/>
              <a:ext cx="66" cy="72"/>
            </a:xfrm>
            <a:custGeom>
              <a:avLst/>
              <a:gdLst/>
              <a:ahLst/>
              <a:cxnLst>
                <a:cxn ang="0">
                  <a:pos x="10" y="0"/>
                </a:cxn>
                <a:cxn ang="0">
                  <a:pos x="0" y="12"/>
                </a:cxn>
                <a:cxn ang="0">
                  <a:pos x="11" y="7"/>
                </a:cxn>
              </a:cxnLst>
              <a:rect l="0" t="0" r="r" b="b"/>
              <a:pathLst>
                <a:path w="11" h="12">
                  <a:moveTo>
                    <a:pt x="10" y="0"/>
                  </a:moveTo>
                  <a:lnTo>
                    <a:pt x="0" y="12"/>
                  </a:lnTo>
                  <a:lnTo>
                    <a:pt x="11" y="7"/>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18952" name="Line 40"/>
            <p:cNvSpPr>
              <a:spLocks noChangeShapeType="1"/>
            </p:cNvSpPr>
            <p:nvPr/>
          </p:nvSpPr>
          <p:spPr bwMode="auto">
            <a:xfrm flipV="1">
              <a:off x="2728" y="2864"/>
              <a:ext cx="24" cy="7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53" name="Line 41"/>
            <p:cNvSpPr>
              <a:spLocks noChangeShapeType="1"/>
            </p:cNvSpPr>
            <p:nvPr/>
          </p:nvSpPr>
          <p:spPr bwMode="auto">
            <a:xfrm flipV="1">
              <a:off x="2788" y="2792"/>
              <a:ext cx="66" cy="7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54" name="Oval 42"/>
            <p:cNvSpPr>
              <a:spLocks noChangeArrowheads="1"/>
            </p:cNvSpPr>
            <p:nvPr/>
          </p:nvSpPr>
          <p:spPr bwMode="auto">
            <a:xfrm>
              <a:off x="3170" y="2942"/>
              <a:ext cx="418" cy="222"/>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29745" name="Rectangle 43"/>
            <p:cNvSpPr>
              <a:spLocks noChangeArrowheads="1"/>
            </p:cNvSpPr>
            <p:nvPr/>
          </p:nvSpPr>
          <p:spPr bwMode="auto">
            <a:xfrm>
              <a:off x="3004" y="3218"/>
              <a:ext cx="80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000"/>
                <a:t>Enroll evening classes</a:t>
              </a:r>
              <a:endParaRPr lang="en-US" altLang="ko-KR" sz="2400" b="1">
                <a:latin typeface="Lucida Sans Unicode" charset="0"/>
              </a:endParaRPr>
            </a:p>
          </p:txBody>
        </p:sp>
        <p:sp>
          <p:nvSpPr>
            <p:cNvPr id="1318956" name="Freeform 44"/>
            <p:cNvSpPr>
              <a:spLocks/>
            </p:cNvSpPr>
            <p:nvPr/>
          </p:nvSpPr>
          <p:spPr bwMode="auto">
            <a:xfrm>
              <a:off x="3302" y="2864"/>
              <a:ext cx="30" cy="72"/>
            </a:xfrm>
            <a:custGeom>
              <a:avLst/>
              <a:gdLst/>
              <a:ahLst/>
              <a:cxnLst>
                <a:cxn ang="0">
                  <a:pos x="0" y="0"/>
                </a:cxn>
                <a:cxn ang="0">
                  <a:pos x="5" y="12"/>
                </a:cxn>
                <a:cxn ang="0">
                  <a:pos x="5" y="0"/>
                </a:cxn>
              </a:cxnLst>
              <a:rect l="0" t="0" r="r" b="b"/>
              <a:pathLst>
                <a:path w="5" h="12">
                  <a:moveTo>
                    <a:pt x="0" y="0"/>
                  </a:moveTo>
                  <a:lnTo>
                    <a:pt x="5" y="12"/>
                  </a:lnTo>
                  <a:lnTo>
                    <a:pt x="5" y="0"/>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18957" name="Line 45"/>
            <p:cNvSpPr>
              <a:spLocks noChangeShapeType="1"/>
            </p:cNvSpPr>
            <p:nvPr/>
          </p:nvSpPr>
          <p:spPr bwMode="auto">
            <a:xfrm flipH="1" flipV="1">
              <a:off x="3278" y="2882"/>
              <a:ext cx="54" cy="54"/>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18958" name="Line 46"/>
            <p:cNvSpPr>
              <a:spLocks noChangeShapeType="1"/>
            </p:cNvSpPr>
            <p:nvPr/>
          </p:nvSpPr>
          <p:spPr bwMode="auto">
            <a:xfrm flipH="1" flipV="1">
              <a:off x="3278" y="2792"/>
              <a:ext cx="24" cy="7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grpSp>
      <p:sp>
        <p:nvSpPr>
          <p:cNvPr id="29714" name="Rectangle 47"/>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
        <p:nvSpPr>
          <p:cNvPr id="1318961" name="Line 49"/>
          <p:cNvSpPr>
            <a:spLocks noChangeShapeType="1"/>
          </p:cNvSpPr>
          <p:nvPr/>
        </p:nvSpPr>
        <p:spPr bwMode="auto">
          <a:xfrm flipV="1">
            <a:off x="4100514" y="5245101"/>
            <a:ext cx="2192337" cy="595313"/>
          </a:xfrm>
          <a:prstGeom prst="line">
            <a:avLst/>
          </a:prstGeom>
          <a:noFill/>
          <a:ln w="9525">
            <a:solidFill>
              <a:srgbClr val="0070C0"/>
            </a:solidFill>
            <a:prstDash val="dash"/>
            <a:round/>
            <a:headEnd/>
            <a:tailEnd type="triangle" w="med" len="med"/>
          </a:ln>
          <a:effectLst/>
        </p:spPr>
        <p:txBody>
          <a:bodyPr/>
          <a:lstStyle/>
          <a:p>
            <a:pPr>
              <a:defRPr/>
            </a:pPr>
            <a:endParaRPr lang="ko-KR" altLang="en-US">
              <a:latin typeface="Arial" pitchFamily="34" charset="0"/>
            </a:endParaRPr>
          </a:p>
        </p:txBody>
      </p:sp>
    </p:spTree>
    <p:extLst>
      <p:ext uri="{BB962C8B-B14F-4D97-AF65-F5344CB8AC3E}">
        <p14:creationId xmlns:p14="http://schemas.microsoft.com/office/powerpoint/2010/main" val="1235909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Rectangle 2"/>
          <p:cNvSpPr>
            <a:spLocks noGrp="1" noRot="1" noChangeArrowheads="1"/>
          </p:cNvSpPr>
          <p:nvPr>
            <p:ph type="title"/>
          </p:nvPr>
        </p:nvSpPr>
        <p:spPr/>
        <p:txBody>
          <a:bodyPr/>
          <a:lstStyle/>
          <a:p>
            <a:pPr eaLnBrk="1" hangingPunct="1">
              <a:defRPr/>
            </a:pPr>
            <a:r>
              <a:rPr lang="en-US" altLang="ko-KR" dirty="0"/>
              <a:t>Use Case Diagram </a:t>
            </a:r>
            <a:r>
              <a:rPr lang="en-US" altLang="ko-KR" dirty="0">
                <a:latin typeface="Lucida Sans Unicode"/>
              </a:rPr>
              <a:t>–</a:t>
            </a:r>
            <a:r>
              <a:rPr lang="en-US" altLang="ko-KR" dirty="0"/>
              <a:t> The UML Context</a:t>
            </a:r>
            <a:r>
              <a:rPr lang="ko-KR" altLang="en-US" dirty="0"/>
              <a:t> </a:t>
            </a:r>
            <a:r>
              <a:rPr lang="en-US" altLang="ko-KR" sz="2000" dirty="0"/>
              <a:t>(2/3)</a:t>
            </a:r>
            <a:endParaRPr lang="en-US" altLang="ko-KR" dirty="0"/>
          </a:p>
        </p:txBody>
      </p:sp>
      <p:sp>
        <p:nvSpPr>
          <p:cNvPr id="33794" name="날짜 개체 틀 3"/>
          <p:cNvSpPr>
            <a:spLocks noGrp="1"/>
          </p:cNvSpPr>
          <p:nvPr>
            <p:ph type="dt" sz="half" idx="10"/>
          </p:nvPr>
        </p:nvSpPr>
        <p:spPr/>
        <p:txBody>
          <a:bodyPr/>
          <a:lstStyle/>
          <a:p>
            <a:pPr>
              <a:defRPr/>
            </a:pPr>
            <a:r>
              <a:rPr lang="en-US" altLang="ko-KR"/>
              <a:t>Spring 2025</a:t>
            </a:r>
          </a:p>
        </p:txBody>
      </p:sp>
      <p:sp>
        <p:nvSpPr>
          <p:cNvPr id="33796" name="바닥글 개체 틀 5"/>
          <p:cNvSpPr>
            <a:spLocks noGrp="1"/>
          </p:cNvSpPr>
          <p:nvPr>
            <p:ph type="ftr" sz="quarter" idx="11"/>
          </p:nvPr>
        </p:nvSpPr>
        <p:spPr/>
        <p:txBody>
          <a:bodyPr/>
          <a:lstStyle/>
          <a:p>
            <a:pPr>
              <a:defRPr/>
            </a:pPr>
            <a:r>
              <a:rPr lang="en-US" altLang="ko-KR"/>
              <a:t>CS30500        Copyright (c) In-Young Ko, KAIST</a:t>
            </a:r>
          </a:p>
        </p:txBody>
      </p:sp>
      <p:sp>
        <p:nvSpPr>
          <p:cNvPr id="33795"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BEE9F138-2986-DA4A-A8B1-76907D205C89}" type="slidenum">
              <a:rPr lang="ko-KR" altLang="en-US"/>
              <a:pPr/>
              <a:t>25</a:t>
            </a:fld>
            <a:endParaRPr lang="en-US" altLang="ko-KR"/>
          </a:p>
        </p:txBody>
      </p:sp>
      <p:sp>
        <p:nvSpPr>
          <p:cNvPr id="30726" name="Text Box 3"/>
          <p:cNvSpPr txBox="1">
            <a:spLocks noChangeArrowheads="1"/>
          </p:cNvSpPr>
          <p:nvPr/>
        </p:nvSpPr>
        <p:spPr bwMode="auto">
          <a:xfrm>
            <a:off x="2193925" y="1336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endParaRPr lang="ko-KR" altLang="en-US" sz="2400">
              <a:latin typeface="Times New Roman" charset="0"/>
            </a:endParaRPr>
          </a:p>
        </p:txBody>
      </p:sp>
      <p:sp>
        <p:nvSpPr>
          <p:cNvPr id="30727" name="Text Box 4"/>
          <p:cNvSpPr txBox="1">
            <a:spLocks noChangeArrowheads="1"/>
          </p:cNvSpPr>
          <p:nvPr/>
        </p:nvSpPr>
        <p:spPr bwMode="auto">
          <a:xfrm>
            <a:off x="1307665" y="943552"/>
            <a:ext cx="66294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2000" dirty="0"/>
              <a:t>Relationships</a:t>
            </a:r>
          </a:p>
          <a:p>
            <a:pPr lvl="1" algn="l" eaLnBrk="1" hangingPunct="1">
              <a:buFontTx/>
              <a:buChar char="•"/>
            </a:pPr>
            <a:r>
              <a:rPr lang="en-US" altLang="ko-KR" sz="2000" dirty="0"/>
              <a:t> Communication </a:t>
            </a:r>
          </a:p>
          <a:p>
            <a:pPr lvl="1" algn="l" eaLnBrk="1" hangingPunct="1">
              <a:buFontTx/>
              <a:buChar char="•"/>
            </a:pPr>
            <a:r>
              <a:rPr lang="en-US" altLang="ko-KR" sz="2000" dirty="0"/>
              <a:t> Generalization</a:t>
            </a:r>
          </a:p>
          <a:p>
            <a:pPr lvl="1" algn="l" eaLnBrk="1" hangingPunct="1">
              <a:buFontTx/>
              <a:buChar char="•"/>
            </a:pPr>
            <a:r>
              <a:rPr lang="en-US" altLang="ko-KR" sz="2000" dirty="0"/>
              <a:t> Includes or uses</a:t>
            </a:r>
          </a:p>
          <a:p>
            <a:pPr lvl="1" algn="l" eaLnBrk="1" hangingPunct="1">
              <a:buFontTx/>
              <a:buChar char="•"/>
            </a:pPr>
            <a:r>
              <a:rPr lang="en-US" altLang="ko-KR" sz="2000" dirty="0"/>
              <a:t> Extends</a:t>
            </a:r>
          </a:p>
        </p:txBody>
      </p:sp>
      <p:sp>
        <p:nvSpPr>
          <p:cNvPr id="30728" name="Text Box 5"/>
          <p:cNvSpPr txBox="1">
            <a:spLocks noChangeArrowheads="1"/>
          </p:cNvSpPr>
          <p:nvPr/>
        </p:nvSpPr>
        <p:spPr bwMode="auto">
          <a:xfrm>
            <a:off x="7239000" y="2349500"/>
            <a:ext cx="32976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400"/>
              <a:t>[Booch, Rumbaugh, Jacobsen (1999)</a:t>
            </a:r>
            <a:br>
              <a:rPr lang="en-US" altLang="ko-KR" sz="1400"/>
            </a:br>
            <a:r>
              <a:rPr lang="en-US" altLang="ko-KR" sz="1400"/>
              <a:t>The Unified Modeling Language Guide]</a:t>
            </a:r>
          </a:p>
        </p:txBody>
      </p:sp>
      <p:grpSp>
        <p:nvGrpSpPr>
          <p:cNvPr id="30729" name="Group 6"/>
          <p:cNvGrpSpPr>
            <a:grpSpLocks/>
          </p:cNvGrpSpPr>
          <p:nvPr/>
        </p:nvGrpSpPr>
        <p:grpSpPr bwMode="auto">
          <a:xfrm>
            <a:off x="3297239" y="3316288"/>
            <a:ext cx="5689599" cy="2728912"/>
            <a:chOff x="1040" y="2009"/>
            <a:chExt cx="3584" cy="1719"/>
          </a:xfrm>
        </p:grpSpPr>
        <p:sp>
          <p:nvSpPr>
            <p:cNvPr id="30732" name="Text Box 7"/>
            <p:cNvSpPr txBox="1">
              <a:spLocks noChangeArrowheads="1"/>
            </p:cNvSpPr>
            <p:nvPr/>
          </p:nvSpPr>
          <p:spPr bwMode="auto">
            <a:xfrm>
              <a:off x="1232" y="2009"/>
              <a:ext cx="6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000">
                  <a:solidFill>
                    <a:srgbClr val="0070C0"/>
                  </a:solidFill>
                  <a:latin typeface="Times New Roman" charset="0"/>
                </a:rPr>
                <a:t>communication</a:t>
              </a:r>
            </a:p>
          </p:txBody>
        </p:sp>
        <p:sp>
          <p:nvSpPr>
            <p:cNvPr id="30733" name="Text Box 8"/>
            <p:cNvSpPr txBox="1">
              <a:spLocks noChangeArrowheads="1"/>
            </p:cNvSpPr>
            <p:nvPr/>
          </p:nvSpPr>
          <p:spPr bwMode="auto">
            <a:xfrm>
              <a:off x="3328" y="2653"/>
              <a:ext cx="5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000">
                  <a:solidFill>
                    <a:srgbClr val="0070C0"/>
                  </a:solidFill>
                  <a:latin typeface="Times New Roman" charset="0"/>
                </a:rPr>
                <a:t>generalization</a:t>
              </a:r>
            </a:p>
          </p:txBody>
        </p:sp>
        <p:sp>
          <p:nvSpPr>
            <p:cNvPr id="1320969" name="Oval 9"/>
            <p:cNvSpPr>
              <a:spLocks noChangeArrowheads="1"/>
            </p:cNvSpPr>
            <p:nvPr/>
          </p:nvSpPr>
          <p:spPr bwMode="auto">
            <a:xfrm>
              <a:off x="2880" y="2864"/>
              <a:ext cx="496" cy="262"/>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30735" name="Rectangle 10"/>
            <p:cNvSpPr>
              <a:spLocks noChangeArrowheads="1"/>
            </p:cNvSpPr>
            <p:nvPr/>
          </p:nvSpPr>
          <p:spPr bwMode="auto">
            <a:xfrm>
              <a:off x="2884" y="3190"/>
              <a:ext cx="57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Validate User</a:t>
              </a:r>
              <a:endParaRPr lang="en-US" altLang="ko-KR" sz="2400" b="1">
                <a:latin typeface="Lucida Sans Unicode" charset="0"/>
              </a:endParaRPr>
            </a:p>
          </p:txBody>
        </p:sp>
        <p:sp>
          <p:nvSpPr>
            <p:cNvPr id="1320971" name="Oval 11"/>
            <p:cNvSpPr>
              <a:spLocks noChangeArrowheads="1"/>
            </p:cNvSpPr>
            <p:nvPr/>
          </p:nvSpPr>
          <p:spPr bwMode="auto">
            <a:xfrm>
              <a:off x="3971" y="3294"/>
              <a:ext cx="496" cy="255"/>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30737" name="Rectangle 12"/>
            <p:cNvSpPr>
              <a:spLocks noChangeArrowheads="1"/>
            </p:cNvSpPr>
            <p:nvPr/>
          </p:nvSpPr>
          <p:spPr bwMode="auto">
            <a:xfrm>
              <a:off x="3899" y="3620"/>
              <a:ext cx="7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Check Password</a:t>
              </a:r>
              <a:endParaRPr lang="en-US" altLang="ko-KR" sz="2400" b="1">
                <a:latin typeface="Lucida Sans Unicode" charset="0"/>
              </a:endParaRPr>
            </a:p>
          </p:txBody>
        </p:sp>
        <p:sp>
          <p:nvSpPr>
            <p:cNvPr id="1320973" name="Oval 13"/>
            <p:cNvSpPr>
              <a:spLocks noChangeArrowheads="1"/>
            </p:cNvSpPr>
            <p:nvPr/>
          </p:nvSpPr>
          <p:spPr bwMode="auto">
            <a:xfrm>
              <a:off x="3971" y="2616"/>
              <a:ext cx="496" cy="255"/>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30739" name="Rectangle 14"/>
            <p:cNvSpPr>
              <a:spLocks noChangeArrowheads="1"/>
            </p:cNvSpPr>
            <p:nvPr/>
          </p:nvSpPr>
          <p:spPr bwMode="auto">
            <a:xfrm>
              <a:off x="3983" y="2942"/>
              <a:ext cx="54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Retinal Scan</a:t>
              </a:r>
              <a:endParaRPr lang="en-US" altLang="ko-KR" sz="2400" b="1">
                <a:latin typeface="Lucida Sans Unicode" charset="0"/>
              </a:endParaRPr>
            </a:p>
          </p:txBody>
        </p:sp>
        <p:sp>
          <p:nvSpPr>
            <p:cNvPr id="1320975" name="Oval 15"/>
            <p:cNvSpPr>
              <a:spLocks noChangeArrowheads="1"/>
            </p:cNvSpPr>
            <p:nvPr/>
          </p:nvSpPr>
          <p:spPr bwMode="auto">
            <a:xfrm>
              <a:off x="3206" y="2035"/>
              <a:ext cx="496" cy="263"/>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30741" name="Rectangle 16"/>
            <p:cNvSpPr>
              <a:spLocks noChangeArrowheads="1"/>
            </p:cNvSpPr>
            <p:nvPr/>
          </p:nvSpPr>
          <p:spPr bwMode="auto">
            <a:xfrm>
              <a:off x="3126" y="2361"/>
              <a:ext cx="76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Place Rush Order</a:t>
              </a:r>
              <a:endParaRPr lang="en-US" altLang="ko-KR" sz="2400" b="1">
                <a:latin typeface="Lucida Sans Unicode" charset="0"/>
              </a:endParaRPr>
            </a:p>
          </p:txBody>
        </p:sp>
        <p:sp>
          <p:nvSpPr>
            <p:cNvPr id="1320977" name="Line 17"/>
            <p:cNvSpPr>
              <a:spLocks noChangeShapeType="1"/>
            </p:cNvSpPr>
            <p:nvPr/>
          </p:nvSpPr>
          <p:spPr bwMode="auto">
            <a:xfrm flipH="1">
              <a:off x="3369" y="2793"/>
              <a:ext cx="595" cy="13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78" name="Freeform 18"/>
            <p:cNvSpPr>
              <a:spLocks/>
            </p:cNvSpPr>
            <p:nvPr/>
          </p:nvSpPr>
          <p:spPr bwMode="auto">
            <a:xfrm>
              <a:off x="3369" y="2850"/>
              <a:ext cx="142" cy="92"/>
            </a:xfrm>
            <a:custGeom>
              <a:avLst/>
              <a:gdLst/>
              <a:ahLst/>
              <a:cxnLst>
                <a:cxn ang="0">
                  <a:pos x="0" y="78"/>
                </a:cxn>
                <a:cxn ang="0">
                  <a:pos x="142" y="92"/>
                </a:cxn>
                <a:cxn ang="0">
                  <a:pos x="120" y="0"/>
                </a:cxn>
                <a:cxn ang="0">
                  <a:pos x="0" y="78"/>
                </a:cxn>
              </a:cxnLst>
              <a:rect l="0" t="0" r="r" b="b"/>
              <a:pathLst>
                <a:path w="142" h="92">
                  <a:moveTo>
                    <a:pt x="0" y="78"/>
                  </a:moveTo>
                  <a:lnTo>
                    <a:pt x="142" y="92"/>
                  </a:lnTo>
                  <a:lnTo>
                    <a:pt x="120" y="0"/>
                  </a:lnTo>
                  <a:lnTo>
                    <a:pt x="0" y="78"/>
                  </a:lnTo>
                  <a:close/>
                </a:path>
              </a:pathLst>
            </a:custGeom>
            <a:solidFill>
              <a:srgbClr val="FFFFFF"/>
            </a:solid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20979" name="Line 19"/>
            <p:cNvSpPr>
              <a:spLocks noChangeShapeType="1"/>
            </p:cNvSpPr>
            <p:nvPr/>
          </p:nvSpPr>
          <p:spPr bwMode="auto">
            <a:xfrm flipH="1" flipV="1">
              <a:off x="3411" y="3119"/>
              <a:ext cx="553" cy="25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80" name="Freeform 20"/>
            <p:cNvSpPr>
              <a:spLocks/>
            </p:cNvSpPr>
            <p:nvPr/>
          </p:nvSpPr>
          <p:spPr bwMode="auto">
            <a:xfrm>
              <a:off x="3411" y="3119"/>
              <a:ext cx="149" cy="107"/>
            </a:xfrm>
            <a:custGeom>
              <a:avLst/>
              <a:gdLst/>
              <a:ahLst/>
              <a:cxnLst>
                <a:cxn ang="0">
                  <a:pos x="0" y="0"/>
                </a:cxn>
                <a:cxn ang="0">
                  <a:pos x="149" y="14"/>
                </a:cxn>
                <a:cxn ang="0">
                  <a:pos x="107" y="107"/>
                </a:cxn>
                <a:cxn ang="0">
                  <a:pos x="0" y="0"/>
                </a:cxn>
              </a:cxnLst>
              <a:rect l="0" t="0" r="r" b="b"/>
              <a:pathLst>
                <a:path w="149" h="107">
                  <a:moveTo>
                    <a:pt x="0" y="0"/>
                  </a:moveTo>
                  <a:lnTo>
                    <a:pt x="149" y="14"/>
                  </a:lnTo>
                  <a:lnTo>
                    <a:pt x="107" y="107"/>
                  </a:lnTo>
                  <a:lnTo>
                    <a:pt x="0" y="0"/>
                  </a:lnTo>
                  <a:close/>
                </a:path>
              </a:pathLst>
            </a:custGeom>
            <a:solidFill>
              <a:srgbClr val="FFFFFF"/>
            </a:solid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20981" name="Oval 21"/>
            <p:cNvSpPr>
              <a:spLocks noChangeArrowheads="1"/>
            </p:cNvSpPr>
            <p:nvPr/>
          </p:nvSpPr>
          <p:spPr bwMode="auto">
            <a:xfrm>
              <a:off x="1831" y="2035"/>
              <a:ext cx="496" cy="263"/>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30747" name="Rectangle 22"/>
            <p:cNvSpPr>
              <a:spLocks noChangeArrowheads="1"/>
            </p:cNvSpPr>
            <p:nvPr/>
          </p:nvSpPr>
          <p:spPr bwMode="auto">
            <a:xfrm>
              <a:off x="1866" y="2361"/>
              <a:ext cx="51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Place Order</a:t>
              </a:r>
              <a:endParaRPr lang="en-US" altLang="ko-KR" sz="2400" b="1">
                <a:latin typeface="Lucida Sans Unicode" charset="0"/>
              </a:endParaRPr>
            </a:p>
          </p:txBody>
        </p:sp>
        <p:sp>
          <p:nvSpPr>
            <p:cNvPr id="1320983" name="Line 23"/>
            <p:cNvSpPr>
              <a:spLocks noChangeShapeType="1"/>
            </p:cNvSpPr>
            <p:nvPr/>
          </p:nvSpPr>
          <p:spPr bwMode="auto">
            <a:xfrm flipH="1">
              <a:off x="2320" y="2163"/>
              <a:ext cx="879" cy="1"/>
            </a:xfrm>
            <a:prstGeom prst="line">
              <a:avLst/>
            </a:prstGeom>
            <a:noFill/>
            <a:ln w="0">
              <a:solidFill>
                <a:schemeClr val="tx1"/>
              </a:solidFill>
              <a:prstDash val="sysDash"/>
              <a:round/>
              <a:headEnd/>
              <a:tailEnd/>
            </a:ln>
          </p:spPr>
          <p:txBody>
            <a:bodyPr/>
            <a:lstStyle/>
            <a:p>
              <a:pPr>
                <a:defRPr/>
              </a:pPr>
              <a:endParaRPr lang="ko-KR" altLang="en-US">
                <a:latin typeface="Arial" pitchFamily="34" charset="0"/>
              </a:endParaRPr>
            </a:p>
          </p:txBody>
        </p:sp>
        <p:sp>
          <p:nvSpPr>
            <p:cNvPr id="1320984" name="Line 24"/>
            <p:cNvSpPr>
              <a:spLocks noChangeShapeType="1"/>
            </p:cNvSpPr>
            <p:nvPr/>
          </p:nvSpPr>
          <p:spPr bwMode="auto">
            <a:xfrm>
              <a:off x="2320" y="2163"/>
              <a:ext cx="85" cy="3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85" name="Line 25"/>
            <p:cNvSpPr>
              <a:spLocks noChangeShapeType="1"/>
            </p:cNvSpPr>
            <p:nvPr/>
          </p:nvSpPr>
          <p:spPr bwMode="auto">
            <a:xfrm flipV="1">
              <a:off x="2320" y="2128"/>
              <a:ext cx="85" cy="3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30751" name="Rectangle 26"/>
            <p:cNvSpPr>
              <a:spLocks noChangeArrowheads="1"/>
            </p:cNvSpPr>
            <p:nvPr/>
          </p:nvSpPr>
          <p:spPr bwMode="auto">
            <a:xfrm>
              <a:off x="2581" y="2203"/>
              <a:ext cx="44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set</a:t>
              </a:r>
              <a:r>
                <a:rPr lang="en-US" altLang="ko-KR" sz="1200">
                  <a:solidFill>
                    <a:srgbClr val="000000"/>
                  </a:solidFill>
                </a:rPr>
                <a:t> </a:t>
              </a:r>
              <a:r>
                <a:rPr lang="en-US" altLang="ko-KR" sz="1200"/>
                <a:t>priority</a:t>
              </a:r>
              <a:endParaRPr lang="en-US" altLang="ko-KR" sz="2400" b="1">
                <a:latin typeface="Lucida Sans Unicode" charset="0"/>
              </a:endParaRPr>
            </a:p>
          </p:txBody>
        </p:sp>
        <p:sp>
          <p:nvSpPr>
            <p:cNvPr id="30752" name="Rectangle 27"/>
            <p:cNvSpPr>
              <a:spLocks noChangeArrowheads="1"/>
            </p:cNvSpPr>
            <p:nvPr/>
          </p:nvSpPr>
          <p:spPr bwMode="auto">
            <a:xfrm>
              <a:off x="2545" y="2014"/>
              <a:ext cx="51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solidFill>
                    <a:srgbClr val="0070C0"/>
                  </a:solidFill>
                </a:rPr>
                <a:t>&lt;&lt;extend&gt;&gt;</a:t>
              </a:r>
              <a:endParaRPr lang="en-US" altLang="ko-KR" sz="2400" b="1">
                <a:solidFill>
                  <a:srgbClr val="0070C0"/>
                </a:solidFill>
                <a:latin typeface="Lucida Sans Unicode" charset="0"/>
              </a:endParaRPr>
            </a:p>
          </p:txBody>
        </p:sp>
        <p:sp>
          <p:nvSpPr>
            <p:cNvPr id="1320988" name="Line 28"/>
            <p:cNvSpPr>
              <a:spLocks noChangeShapeType="1"/>
            </p:cNvSpPr>
            <p:nvPr/>
          </p:nvSpPr>
          <p:spPr bwMode="auto">
            <a:xfrm>
              <a:off x="2334" y="2361"/>
              <a:ext cx="624" cy="496"/>
            </a:xfrm>
            <a:prstGeom prst="line">
              <a:avLst/>
            </a:prstGeom>
            <a:noFill/>
            <a:ln w="0">
              <a:solidFill>
                <a:schemeClr val="tx1"/>
              </a:solidFill>
              <a:prstDash val="sysDash"/>
              <a:round/>
              <a:headEnd/>
              <a:tailEnd/>
            </a:ln>
          </p:spPr>
          <p:txBody>
            <a:bodyPr/>
            <a:lstStyle/>
            <a:p>
              <a:pPr>
                <a:defRPr/>
              </a:pPr>
              <a:endParaRPr lang="ko-KR" altLang="en-US">
                <a:latin typeface="Arial" pitchFamily="34" charset="0"/>
              </a:endParaRPr>
            </a:p>
          </p:txBody>
        </p:sp>
        <p:sp>
          <p:nvSpPr>
            <p:cNvPr id="1320989" name="Line 29"/>
            <p:cNvSpPr>
              <a:spLocks noChangeShapeType="1"/>
            </p:cNvSpPr>
            <p:nvPr/>
          </p:nvSpPr>
          <p:spPr bwMode="auto">
            <a:xfrm flipH="1" flipV="1">
              <a:off x="2915" y="2786"/>
              <a:ext cx="43" cy="7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90" name="Line 30"/>
            <p:cNvSpPr>
              <a:spLocks noChangeShapeType="1"/>
            </p:cNvSpPr>
            <p:nvPr/>
          </p:nvSpPr>
          <p:spPr bwMode="auto">
            <a:xfrm flipH="1" flipV="1">
              <a:off x="2873" y="2836"/>
              <a:ext cx="85" cy="2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30756" name="Rectangle 31"/>
            <p:cNvSpPr>
              <a:spLocks noChangeArrowheads="1"/>
            </p:cNvSpPr>
            <p:nvPr/>
          </p:nvSpPr>
          <p:spPr bwMode="auto">
            <a:xfrm>
              <a:off x="2692" y="2553"/>
              <a:ext cx="53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solidFill>
                    <a:srgbClr val="0070C0"/>
                  </a:solidFill>
                </a:rPr>
                <a:t>&lt;&lt;include&gt;&gt;</a:t>
              </a:r>
              <a:endParaRPr lang="en-US" altLang="ko-KR" sz="2400" b="1">
                <a:solidFill>
                  <a:srgbClr val="0070C0"/>
                </a:solidFill>
                <a:latin typeface="Lucida Sans Unicode" charset="0"/>
              </a:endParaRPr>
            </a:p>
          </p:txBody>
        </p:sp>
        <p:sp>
          <p:nvSpPr>
            <p:cNvPr id="1320992" name="Oval 32"/>
            <p:cNvSpPr>
              <a:spLocks noChangeArrowheads="1"/>
            </p:cNvSpPr>
            <p:nvPr/>
          </p:nvSpPr>
          <p:spPr bwMode="auto">
            <a:xfrm>
              <a:off x="1151" y="2128"/>
              <a:ext cx="128" cy="127"/>
            </a:xfrm>
            <a:prstGeom prst="ellips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93" name="Line 33"/>
            <p:cNvSpPr>
              <a:spLocks noChangeShapeType="1"/>
            </p:cNvSpPr>
            <p:nvPr/>
          </p:nvSpPr>
          <p:spPr bwMode="auto">
            <a:xfrm>
              <a:off x="1208" y="2248"/>
              <a:ext cx="1" cy="106"/>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94" name="Line 34"/>
            <p:cNvSpPr>
              <a:spLocks noChangeShapeType="1"/>
            </p:cNvSpPr>
            <p:nvPr/>
          </p:nvSpPr>
          <p:spPr bwMode="auto">
            <a:xfrm>
              <a:off x="1109" y="2276"/>
              <a:ext cx="191" cy="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95" name="Freeform 35"/>
            <p:cNvSpPr>
              <a:spLocks/>
            </p:cNvSpPr>
            <p:nvPr/>
          </p:nvSpPr>
          <p:spPr bwMode="auto">
            <a:xfrm>
              <a:off x="1073" y="2354"/>
              <a:ext cx="263" cy="128"/>
            </a:xfrm>
            <a:custGeom>
              <a:avLst/>
              <a:gdLst/>
              <a:ahLst/>
              <a:cxnLst>
                <a:cxn ang="0">
                  <a:pos x="0" y="18"/>
                </a:cxn>
                <a:cxn ang="0">
                  <a:pos x="19" y="0"/>
                </a:cxn>
                <a:cxn ang="0">
                  <a:pos x="37" y="18"/>
                </a:cxn>
              </a:cxnLst>
              <a:rect l="0" t="0" r="r" b="b"/>
              <a:pathLst>
                <a:path w="37" h="18">
                  <a:moveTo>
                    <a:pt x="0" y="18"/>
                  </a:moveTo>
                  <a:lnTo>
                    <a:pt x="19" y="0"/>
                  </a:lnTo>
                  <a:lnTo>
                    <a:pt x="37" y="18"/>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30761" name="Rectangle 36"/>
            <p:cNvSpPr>
              <a:spLocks noChangeArrowheads="1"/>
            </p:cNvSpPr>
            <p:nvPr/>
          </p:nvSpPr>
          <p:spPr bwMode="auto">
            <a:xfrm>
              <a:off x="1040" y="2553"/>
              <a:ext cx="419"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Customer</a:t>
              </a:r>
              <a:endParaRPr lang="en-US" altLang="ko-KR" sz="2400" b="1">
                <a:latin typeface="Lucida Sans Unicode" charset="0"/>
              </a:endParaRPr>
            </a:p>
          </p:txBody>
        </p:sp>
        <p:sp>
          <p:nvSpPr>
            <p:cNvPr id="1320997" name="Freeform 37"/>
            <p:cNvSpPr>
              <a:spLocks/>
            </p:cNvSpPr>
            <p:nvPr/>
          </p:nvSpPr>
          <p:spPr bwMode="auto">
            <a:xfrm>
              <a:off x="1584" y="2198"/>
              <a:ext cx="240" cy="43"/>
            </a:xfrm>
            <a:custGeom>
              <a:avLst/>
              <a:gdLst/>
              <a:ahLst/>
              <a:cxnLst>
                <a:cxn ang="0">
                  <a:pos x="0" y="5"/>
                </a:cxn>
                <a:cxn ang="0">
                  <a:pos x="34" y="0"/>
                </a:cxn>
                <a:cxn ang="0">
                  <a:pos x="23" y="6"/>
                </a:cxn>
              </a:cxnLst>
              <a:rect l="0" t="0" r="r" b="b"/>
              <a:pathLst>
                <a:path w="34" h="6">
                  <a:moveTo>
                    <a:pt x="0" y="5"/>
                  </a:moveTo>
                  <a:lnTo>
                    <a:pt x="34" y="0"/>
                  </a:lnTo>
                  <a:lnTo>
                    <a:pt x="23" y="6"/>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20998" name="Line 38"/>
            <p:cNvSpPr>
              <a:spLocks noChangeShapeType="1"/>
            </p:cNvSpPr>
            <p:nvPr/>
          </p:nvSpPr>
          <p:spPr bwMode="auto">
            <a:xfrm flipH="1" flipV="1">
              <a:off x="1739" y="2177"/>
              <a:ext cx="85" cy="2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0999" name="Line 39"/>
            <p:cNvSpPr>
              <a:spLocks noChangeShapeType="1"/>
            </p:cNvSpPr>
            <p:nvPr/>
          </p:nvSpPr>
          <p:spPr bwMode="auto">
            <a:xfrm flipH="1">
              <a:off x="1336" y="2234"/>
              <a:ext cx="248" cy="4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1000" name="Oval 40"/>
            <p:cNvSpPr>
              <a:spLocks noChangeArrowheads="1"/>
            </p:cNvSpPr>
            <p:nvPr/>
          </p:nvSpPr>
          <p:spPr bwMode="auto">
            <a:xfrm>
              <a:off x="1761" y="2829"/>
              <a:ext cx="496" cy="262"/>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30766" name="Rectangle 41"/>
            <p:cNvSpPr>
              <a:spLocks noChangeArrowheads="1"/>
            </p:cNvSpPr>
            <p:nvPr/>
          </p:nvSpPr>
          <p:spPr bwMode="auto">
            <a:xfrm>
              <a:off x="1799" y="3155"/>
              <a:ext cx="51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t>Track Order</a:t>
              </a:r>
              <a:endParaRPr lang="en-US" altLang="ko-KR" sz="2400" b="1">
                <a:latin typeface="Lucida Sans Unicode" charset="0"/>
              </a:endParaRPr>
            </a:p>
          </p:txBody>
        </p:sp>
        <p:sp>
          <p:nvSpPr>
            <p:cNvPr id="1321002" name="Line 42"/>
            <p:cNvSpPr>
              <a:spLocks noChangeShapeType="1"/>
            </p:cNvSpPr>
            <p:nvPr/>
          </p:nvSpPr>
          <p:spPr bwMode="auto">
            <a:xfrm>
              <a:off x="2249" y="2956"/>
              <a:ext cx="624" cy="22"/>
            </a:xfrm>
            <a:prstGeom prst="line">
              <a:avLst/>
            </a:prstGeom>
            <a:noFill/>
            <a:ln w="0">
              <a:solidFill>
                <a:schemeClr val="tx1"/>
              </a:solidFill>
              <a:prstDash val="sysDash"/>
              <a:round/>
              <a:headEnd/>
              <a:tailEnd/>
            </a:ln>
          </p:spPr>
          <p:txBody>
            <a:bodyPr/>
            <a:lstStyle/>
            <a:p>
              <a:pPr>
                <a:defRPr/>
              </a:pPr>
              <a:endParaRPr lang="ko-KR" altLang="en-US">
                <a:latin typeface="Arial" pitchFamily="34" charset="0"/>
              </a:endParaRPr>
            </a:p>
          </p:txBody>
        </p:sp>
        <p:sp>
          <p:nvSpPr>
            <p:cNvPr id="1321003" name="Line 43"/>
            <p:cNvSpPr>
              <a:spLocks noChangeShapeType="1"/>
            </p:cNvSpPr>
            <p:nvPr/>
          </p:nvSpPr>
          <p:spPr bwMode="auto">
            <a:xfrm flipH="1" flipV="1">
              <a:off x="2795" y="2942"/>
              <a:ext cx="78" cy="36"/>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1004" name="Line 44"/>
            <p:cNvSpPr>
              <a:spLocks noChangeShapeType="1"/>
            </p:cNvSpPr>
            <p:nvPr/>
          </p:nvSpPr>
          <p:spPr bwMode="auto">
            <a:xfrm flipH="1">
              <a:off x="2795" y="2978"/>
              <a:ext cx="78" cy="3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30770" name="Rectangle 45"/>
            <p:cNvSpPr>
              <a:spLocks noChangeArrowheads="1"/>
            </p:cNvSpPr>
            <p:nvPr/>
          </p:nvSpPr>
          <p:spPr bwMode="auto">
            <a:xfrm>
              <a:off x="2308" y="2815"/>
              <a:ext cx="53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1200">
                  <a:solidFill>
                    <a:srgbClr val="0070C0"/>
                  </a:solidFill>
                </a:rPr>
                <a:t>&lt;&lt;include&gt;&gt;</a:t>
              </a:r>
              <a:endParaRPr lang="en-US" altLang="ko-KR" sz="2400" b="1">
                <a:solidFill>
                  <a:srgbClr val="0070C0"/>
                </a:solidFill>
                <a:latin typeface="Lucida Sans Unicode" charset="0"/>
              </a:endParaRPr>
            </a:p>
          </p:txBody>
        </p:sp>
        <p:sp>
          <p:nvSpPr>
            <p:cNvPr id="1321006" name="Freeform 46"/>
            <p:cNvSpPr>
              <a:spLocks/>
            </p:cNvSpPr>
            <p:nvPr/>
          </p:nvSpPr>
          <p:spPr bwMode="auto">
            <a:xfrm>
              <a:off x="1591" y="2616"/>
              <a:ext cx="255" cy="213"/>
            </a:xfrm>
            <a:custGeom>
              <a:avLst/>
              <a:gdLst/>
              <a:ahLst/>
              <a:cxnLst>
                <a:cxn ang="0">
                  <a:pos x="0" y="0"/>
                </a:cxn>
                <a:cxn ang="0">
                  <a:pos x="36" y="30"/>
                </a:cxn>
                <a:cxn ang="0">
                  <a:pos x="30" y="18"/>
                </a:cxn>
              </a:cxnLst>
              <a:rect l="0" t="0" r="r" b="b"/>
              <a:pathLst>
                <a:path w="36" h="30">
                  <a:moveTo>
                    <a:pt x="0" y="0"/>
                  </a:moveTo>
                  <a:lnTo>
                    <a:pt x="36" y="30"/>
                  </a:lnTo>
                  <a:lnTo>
                    <a:pt x="30" y="18"/>
                  </a:lnTo>
                </a:path>
              </a:pathLst>
            </a:custGeom>
            <a:noFill/>
            <a:ln w="0">
              <a:solidFill>
                <a:schemeClr val="tx1"/>
              </a:solidFill>
              <a:prstDash val="solid"/>
              <a:round/>
              <a:headEnd/>
              <a:tailEnd/>
            </a:ln>
          </p:spPr>
          <p:txBody>
            <a:bodyPr/>
            <a:lstStyle/>
            <a:p>
              <a:pPr>
                <a:defRPr/>
              </a:pPr>
              <a:endParaRPr lang="ko-KR" altLang="en-US">
                <a:latin typeface="Arial" pitchFamily="34" charset="0"/>
              </a:endParaRPr>
            </a:p>
          </p:txBody>
        </p:sp>
        <p:sp>
          <p:nvSpPr>
            <p:cNvPr id="1321007" name="Line 47"/>
            <p:cNvSpPr>
              <a:spLocks noChangeShapeType="1"/>
            </p:cNvSpPr>
            <p:nvPr/>
          </p:nvSpPr>
          <p:spPr bwMode="auto">
            <a:xfrm flipH="1" flipV="1">
              <a:off x="1754" y="2800"/>
              <a:ext cx="92" cy="29"/>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21008" name="Line 48"/>
            <p:cNvSpPr>
              <a:spLocks noChangeShapeType="1"/>
            </p:cNvSpPr>
            <p:nvPr/>
          </p:nvSpPr>
          <p:spPr bwMode="auto">
            <a:xfrm flipH="1" flipV="1">
              <a:off x="1336" y="2411"/>
              <a:ext cx="255" cy="20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grpSp>
      <p:sp>
        <p:nvSpPr>
          <p:cNvPr id="30730" name="Rectangle 49"/>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1566064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3010" name="Rectangle 2"/>
          <p:cNvSpPr>
            <a:spLocks noGrp="1" noRot="1" noChangeArrowheads="1"/>
          </p:cNvSpPr>
          <p:nvPr>
            <p:ph type="title"/>
          </p:nvPr>
        </p:nvSpPr>
        <p:spPr/>
        <p:txBody>
          <a:bodyPr/>
          <a:lstStyle/>
          <a:p>
            <a:pPr eaLnBrk="1" hangingPunct="1">
              <a:defRPr/>
            </a:pPr>
            <a:r>
              <a:rPr lang="en-US" altLang="ko-KR" dirty="0"/>
              <a:t>Use Case Diagram </a:t>
            </a:r>
            <a:r>
              <a:rPr lang="en-US" altLang="ko-KR" dirty="0">
                <a:latin typeface="Lucida Sans Unicode"/>
              </a:rPr>
              <a:t>–</a:t>
            </a:r>
            <a:r>
              <a:rPr lang="en-US" altLang="ko-KR" dirty="0"/>
              <a:t> The UML Context</a:t>
            </a:r>
            <a:r>
              <a:rPr lang="ko-KR" altLang="en-US" dirty="0"/>
              <a:t> </a:t>
            </a:r>
            <a:r>
              <a:rPr lang="en-US" altLang="ko-KR" sz="2000" dirty="0"/>
              <a:t>(3/3)</a:t>
            </a:r>
            <a:endParaRPr lang="en-US" altLang="ko-KR" dirty="0"/>
          </a:p>
        </p:txBody>
      </p:sp>
      <p:sp>
        <p:nvSpPr>
          <p:cNvPr id="1323011" name="Rectangle 3"/>
          <p:cNvSpPr>
            <a:spLocks noGrp="1" noChangeArrowheads="1"/>
          </p:cNvSpPr>
          <p:nvPr>
            <p:ph idx="1"/>
          </p:nvPr>
        </p:nvSpPr>
        <p:spPr/>
        <p:txBody>
          <a:bodyPr>
            <a:normAutofit/>
          </a:bodyPr>
          <a:lstStyle/>
          <a:p>
            <a:pPr eaLnBrk="1" hangingPunct="1">
              <a:buFont typeface="Wingdings" charset="2"/>
              <a:buChar char="§"/>
              <a:defRPr/>
            </a:pPr>
            <a:r>
              <a:rPr lang="en-US" altLang="ko-KR" sz="2000" dirty="0">
                <a:solidFill>
                  <a:srgbClr val="0070C0"/>
                </a:solidFill>
              </a:rPr>
              <a:t>Communication </a:t>
            </a:r>
          </a:p>
          <a:p>
            <a:pPr lvl="1" eaLnBrk="1" hangingPunct="1">
              <a:buFont typeface="Arial" charset="0"/>
              <a:buChar char="•"/>
              <a:defRPr/>
            </a:pPr>
            <a:r>
              <a:rPr lang="en-US" altLang="ko-KR" sz="2000" dirty="0"/>
              <a:t>The only relationship permissible between actors and use-cases</a:t>
            </a:r>
          </a:p>
          <a:p>
            <a:pPr eaLnBrk="1" hangingPunct="1">
              <a:spcBef>
                <a:spcPct val="35000"/>
              </a:spcBef>
              <a:buFont typeface="Wingdings" charset="2"/>
              <a:buChar char="§"/>
              <a:defRPr/>
            </a:pPr>
            <a:r>
              <a:rPr lang="en-US" altLang="ko-KR" sz="2000" dirty="0">
                <a:solidFill>
                  <a:srgbClr val="0070C0"/>
                </a:solidFill>
              </a:rPr>
              <a:t>Generalization</a:t>
            </a:r>
          </a:p>
          <a:p>
            <a:pPr lvl="1" eaLnBrk="1" hangingPunct="1">
              <a:buFont typeface="Arial" charset="0"/>
              <a:buChar char="•"/>
              <a:defRPr/>
            </a:pPr>
            <a:r>
              <a:rPr lang="en-US" altLang="ko-KR" sz="2000" dirty="0"/>
              <a:t>Similar to parent/child relationship</a:t>
            </a:r>
          </a:p>
          <a:p>
            <a:pPr lvl="1" eaLnBrk="1" hangingPunct="1">
              <a:buFont typeface="Arial" charset="0"/>
              <a:buChar char="•"/>
              <a:defRPr/>
            </a:pPr>
            <a:r>
              <a:rPr lang="en-US" altLang="ko-KR" sz="2000" dirty="0"/>
              <a:t>The specific elements share structure and behavior with the general element</a:t>
            </a:r>
          </a:p>
          <a:p>
            <a:pPr eaLnBrk="1" hangingPunct="1">
              <a:spcBef>
                <a:spcPct val="35000"/>
              </a:spcBef>
              <a:buFont typeface="Wingdings" charset="2"/>
              <a:buChar char="§"/>
              <a:defRPr/>
            </a:pPr>
            <a:r>
              <a:rPr lang="en-US" altLang="ko-KR" sz="2000" dirty="0">
                <a:solidFill>
                  <a:srgbClr val="0070C0"/>
                </a:solidFill>
              </a:rPr>
              <a:t>Includes/Uses</a:t>
            </a:r>
          </a:p>
          <a:p>
            <a:pPr lvl="1" eaLnBrk="1" hangingPunct="1">
              <a:buFont typeface="Arial" charset="0"/>
              <a:buChar char="•"/>
              <a:defRPr/>
            </a:pPr>
            <a:r>
              <a:rPr lang="en-US" altLang="ko-KR" sz="2000" dirty="0"/>
              <a:t>Used when a base use-case instance includes the behavior specified by another use-case</a:t>
            </a:r>
          </a:p>
          <a:p>
            <a:pPr lvl="1" eaLnBrk="1" hangingPunct="1">
              <a:buFont typeface="Arial" charset="0"/>
              <a:buChar char="•"/>
              <a:defRPr/>
            </a:pPr>
            <a:r>
              <a:rPr lang="en-US" altLang="ko-KR" sz="2000" dirty="0"/>
              <a:t>Models </a:t>
            </a:r>
            <a:r>
              <a:rPr lang="en-US" altLang="ko-KR" sz="2000" u="sng" dirty="0"/>
              <a:t>common behavior</a:t>
            </a:r>
            <a:r>
              <a:rPr lang="en-US" altLang="ko-KR" sz="2000" dirty="0"/>
              <a:t> among use-cases </a:t>
            </a:r>
          </a:p>
          <a:p>
            <a:pPr eaLnBrk="1" hangingPunct="1">
              <a:spcBef>
                <a:spcPct val="35000"/>
              </a:spcBef>
              <a:buFont typeface="Wingdings" charset="2"/>
              <a:buChar char="§"/>
              <a:defRPr/>
            </a:pPr>
            <a:r>
              <a:rPr lang="en-US" altLang="ko-KR" sz="2000" dirty="0">
                <a:solidFill>
                  <a:srgbClr val="0070C0"/>
                </a:solidFill>
              </a:rPr>
              <a:t>Extends</a:t>
            </a:r>
          </a:p>
          <a:p>
            <a:pPr lvl="1" eaLnBrk="1" hangingPunct="1">
              <a:buFont typeface="Arial" charset="0"/>
              <a:buChar char="•"/>
              <a:defRPr/>
            </a:pPr>
            <a:r>
              <a:rPr lang="en-US" altLang="ko-KR" sz="2000" dirty="0"/>
              <a:t>Used when one use-case </a:t>
            </a:r>
            <a:r>
              <a:rPr lang="en-US" altLang="ko-KR" sz="2000" u="sng" dirty="0"/>
              <a:t>adds functionality</a:t>
            </a:r>
            <a:r>
              <a:rPr lang="en-US" altLang="ko-KR" sz="2000" dirty="0"/>
              <a:t> onto another use case </a:t>
            </a:r>
          </a:p>
          <a:p>
            <a:pPr lvl="1" eaLnBrk="1" hangingPunct="1">
              <a:buFont typeface="Arial" charset="0"/>
              <a:buChar char="•"/>
              <a:defRPr/>
            </a:pPr>
            <a:r>
              <a:rPr lang="en-US" altLang="ko-KR" sz="2000" dirty="0"/>
              <a:t>Extending use-case continues the activity of the starting base use-case</a:t>
            </a:r>
            <a:endParaRPr lang="en-US" altLang="ko-KR" sz="1600" dirty="0"/>
          </a:p>
        </p:txBody>
      </p:sp>
      <p:sp>
        <p:nvSpPr>
          <p:cNvPr id="34818" name="날짜 개체 틀 3"/>
          <p:cNvSpPr>
            <a:spLocks noGrp="1"/>
          </p:cNvSpPr>
          <p:nvPr>
            <p:ph type="dt" sz="half" idx="10"/>
          </p:nvPr>
        </p:nvSpPr>
        <p:spPr/>
        <p:txBody>
          <a:bodyPr/>
          <a:lstStyle/>
          <a:p>
            <a:pPr>
              <a:defRPr/>
            </a:pPr>
            <a:r>
              <a:rPr lang="en-US" altLang="ko-KR"/>
              <a:t>Spring 2025</a:t>
            </a:r>
          </a:p>
        </p:txBody>
      </p:sp>
      <p:sp>
        <p:nvSpPr>
          <p:cNvPr id="34820" name="바닥글 개체 틀 5"/>
          <p:cNvSpPr>
            <a:spLocks noGrp="1"/>
          </p:cNvSpPr>
          <p:nvPr>
            <p:ph type="ftr" sz="quarter" idx="11"/>
          </p:nvPr>
        </p:nvSpPr>
        <p:spPr/>
        <p:txBody>
          <a:bodyPr/>
          <a:lstStyle/>
          <a:p>
            <a:pPr>
              <a:defRPr/>
            </a:pPr>
            <a:r>
              <a:rPr lang="en-US" altLang="ko-KR"/>
              <a:t>CS30500        Copyright (c) In-Young Ko, KAIST</a:t>
            </a:r>
          </a:p>
        </p:txBody>
      </p:sp>
      <p:sp>
        <p:nvSpPr>
          <p:cNvPr id="34819"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88C05360-C69E-4A4A-AB07-ACA0D727839B}" type="slidenum">
              <a:rPr lang="ko-KR" altLang="en-US"/>
              <a:pPr/>
              <a:t>26</a:t>
            </a:fld>
            <a:endParaRPr lang="en-US" altLang="ko-KR"/>
          </a:p>
        </p:txBody>
      </p:sp>
      <p:sp>
        <p:nvSpPr>
          <p:cNvPr id="31751"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12614079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Use Case Diagram Example</a:t>
            </a:r>
            <a:endParaRPr kumimoji="1" lang="ko-KR" altLang="en-US" dirty="0"/>
          </a:p>
        </p:txBody>
      </p:sp>
      <p:sp>
        <p:nvSpPr>
          <p:cNvPr id="4" name="날짜 개체 틀 3"/>
          <p:cNvSpPr>
            <a:spLocks noGrp="1"/>
          </p:cNvSpPr>
          <p:nvPr>
            <p:ph type="dt" sz="half" idx="10"/>
          </p:nvPr>
        </p:nvSpPr>
        <p:spPr/>
        <p:txBody>
          <a:bodyPr/>
          <a:lstStyle/>
          <a:p>
            <a:pPr>
              <a:defRPr/>
            </a:pPr>
            <a:r>
              <a:rPr lang="en-US" altLang="ko-KR"/>
              <a:t>Spring 2025</a:t>
            </a:r>
          </a:p>
        </p:txBody>
      </p:sp>
      <p:sp>
        <p:nvSpPr>
          <p:cNvPr id="5" name="바닥글 개체 틀 4"/>
          <p:cNvSpPr>
            <a:spLocks noGrp="1"/>
          </p:cNvSpPr>
          <p:nvPr>
            <p:ph type="ftr" sz="quarter" idx="11"/>
          </p:nvPr>
        </p:nvSpPr>
        <p:spPr/>
        <p:txBody>
          <a:bodyPr/>
          <a:lstStyle/>
          <a:p>
            <a:pPr>
              <a:defRPr/>
            </a:pPr>
            <a:r>
              <a:rPr lang="en-US" altLang="ko-KR"/>
              <a:t>CS30500        Copyright (c) In-Young Ko, KAIST</a:t>
            </a:r>
          </a:p>
        </p:txBody>
      </p:sp>
      <p:sp>
        <p:nvSpPr>
          <p:cNvPr id="6" name="슬라이드 번호 개체 틀 5"/>
          <p:cNvSpPr>
            <a:spLocks noGrp="1"/>
          </p:cNvSpPr>
          <p:nvPr>
            <p:ph type="sldNum" sz="quarter" idx="12"/>
          </p:nvPr>
        </p:nvSpPr>
        <p:spPr/>
        <p:txBody>
          <a:bodyPr/>
          <a:lstStyle/>
          <a:p>
            <a:fld id="{A979F646-AB8B-1947-BA9C-ACB735711BDC}" type="slidenum">
              <a:rPr lang="uk-UA" smtClean="0"/>
              <a:pPr/>
              <a:t>27</a:t>
            </a:fld>
            <a:endParaRPr lang="uk-UA" altLang="ko-KR"/>
          </a:p>
        </p:txBody>
      </p:sp>
      <p:pic>
        <p:nvPicPr>
          <p:cNvPr id="7" name="그림 6"/>
          <p:cNvPicPr>
            <a:picLocks noChangeAspect="1"/>
          </p:cNvPicPr>
          <p:nvPr/>
        </p:nvPicPr>
        <p:blipFill>
          <a:blip r:embed="rId2"/>
          <a:stretch>
            <a:fillRect/>
          </a:stretch>
        </p:blipFill>
        <p:spPr>
          <a:xfrm>
            <a:off x="2315496" y="1268712"/>
            <a:ext cx="7651020" cy="4372011"/>
          </a:xfrm>
          <a:prstGeom prst="rect">
            <a:avLst/>
          </a:prstGeom>
        </p:spPr>
      </p:pic>
      <p:sp>
        <p:nvSpPr>
          <p:cNvPr id="9" name="직사각형 8"/>
          <p:cNvSpPr/>
          <p:nvPr/>
        </p:nvSpPr>
        <p:spPr>
          <a:xfrm>
            <a:off x="5285892" y="5695604"/>
            <a:ext cx="4572000" cy="215444"/>
          </a:xfrm>
          <a:prstGeom prst="rect">
            <a:avLst/>
          </a:prstGeom>
        </p:spPr>
        <p:txBody>
          <a:bodyPr>
            <a:spAutoFit/>
          </a:bodyPr>
          <a:lstStyle/>
          <a:p>
            <a:r>
              <a:rPr lang="en-US" altLang="ko-KR" sz="800" dirty="0">
                <a:solidFill>
                  <a:schemeClr val="tx1">
                    <a:lumMod val="50000"/>
                    <a:lumOff val="50000"/>
                  </a:schemeClr>
                </a:solidFill>
              </a:rPr>
              <a:t>http://</a:t>
            </a:r>
            <a:r>
              <a:rPr lang="en-US" altLang="ko-KR" sz="800" dirty="0" err="1">
                <a:solidFill>
                  <a:schemeClr val="tx1">
                    <a:lumMod val="50000"/>
                    <a:lumOff val="50000"/>
                  </a:schemeClr>
                </a:solidFill>
              </a:rPr>
              <a:t>www.uml-diagrams.org</a:t>
            </a:r>
            <a:r>
              <a:rPr lang="en-US" altLang="ko-KR" sz="800" dirty="0">
                <a:solidFill>
                  <a:schemeClr val="tx1">
                    <a:lumMod val="50000"/>
                    <a:lumOff val="50000"/>
                  </a:schemeClr>
                </a:solidFill>
              </a:rPr>
              <a:t>/airport-</a:t>
            </a:r>
            <a:r>
              <a:rPr lang="en-US" altLang="ko-KR" sz="800" dirty="0" err="1">
                <a:solidFill>
                  <a:schemeClr val="tx1">
                    <a:lumMod val="50000"/>
                    <a:lumOff val="50000"/>
                  </a:schemeClr>
                </a:solidFill>
              </a:rPr>
              <a:t>checkin</a:t>
            </a:r>
            <a:r>
              <a:rPr lang="en-US" altLang="ko-KR" sz="800" dirty="0">
                <a:solidFill>
                  <a:schemeClr val="tx1">
                    <a:lumMod val="50000"/>
                    <a:lumOff val="50000"/>
                  </a:schemeClr>
                </a:solidFill>
              </a:rPr>
              <a:t>-</a:t>
            </a:r>
            <a:r>
              <a:rPr lang="en-US" altLang="ko-KR" sz="800" dirty="0" err="1">
                <a:solidFill>
                  <a:schemeClr val="tx1">
                    <a:lumMod val="50000"/>
                    <a:lumOff val="50000"/>
                  </a:schemeClr>
                </a:solidFill>
              </a:rPr>
              <a:t>uml</a:t>
            </a:r>
            <a:r>
              <a:rPr lang="en-US" altLang="ko-KR" sz="800" dirty="0">
                <a:solidFill>
                  <a:schemeClr val="tx1">
                    <a:lumMod val="50000"/>
                    <a:lumOff val="50000"/>
                  </a:schemeClr>
                </a:solidFill>
              </a:rPr>
              <a:t>-use-case-diagram-</a:t>
            </a:r>
            <a:r>
              <a:rPr lang="en-US" altLang="ko-KR" sz="800" dirty="0" err="1">
                <a:solidFill>
                  <a:schemeClr val="tx1">
                    <a:lumMod val="50000"/>
                    <a:lumOff val="50000"/>
                  </a:schemeClr>
                </a:solidFill>
              </a:rPr>
              <a:t>example.html</a:t>
            </a:r>
            <a:endParaRPr lang="en-US" altLang="ko-KR" sz="800" dirty="0">
              <a:solidFill>
                <a:schemeClr val="tx1">
                  <a:lumMod val="50000"/>
                  <a:lumOff val="50000"/>
                </a:schemeClr>
              </a:solidFill>
            </a:endParaRPr>
          </a:p>
        </p:txBody>
      </p:sp>
    </p:spTree>
    <p:extLst>
      <p:ext uri="{BB962C8B-B14F-4D97-AF65-F5344CB8AC3E}">
        <p14:creationId xmlns:p14="http://schemas.microsoft.com/office/powerpoint/2010/main" val="11431027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5D0F60-B251-3AFB-6D7A-815ACEBBE3A0}"/>
              </a:ext>
            </a:extLst>
          </p:cNvPr>
          <p:cNvSpPr>
            <a:spLocks noGrp="1"/>
          </p:cNvSpPr>
          <p:nvPr>
            <p:ph type="title"/>
          </p:nvPr>
        </p:nvSpPr>
        <p:spPr/>
        <p:txBody>
          <a:bodyPr/>
          <a:lstStyle/>
          <a:p>
            <a:r>
              <a:rPr kumimoji="1" lang="en-US" altLang="ko-KR" dirty="0"/>
              <a:t>Use Case Model Structured by </a:t>
            </a:r>
            <a:r>
              <a:rPr kumimoji="1" lang="en-US" altLang="ko-KR" sz="2000" b="1" i="0" u="none" strike="noStrike" kern="1200" cap="none" spc="0" normalizeH="0" baseline="0" noProof="0" dirty="0">
                <a:ln>
                  <a:noFill/>
                </a:ln>
                <a:solidFill>
                  <a:srgbClr val="0F4191"/>
                </a:solidFill>
                <a:effectLst/>
                <a:uLnTx/>
                <a:uFillTx/>
                <a:latin typeface="Arial" charset="0"/>
                <a:cs typeface="Arial" charset="0"/>
              </a:rPr>
              <a:t>ChatGPT + UML Diagram Creator</a:t>
            </a:r>
            <a:endParaRPr kumimoji="1" lang="ko-KR" altLang="en-US" dirty="0"/>
          </a:p>
        </p:txBody>
      </p:sp>
      <p:sp>
        <p:nvSpPr>
          <p:cNvPr id="4" name="날짜 개체 틀 3">
            <a:extLst>
              <a:ext uri="{FF2B5EF4-FFF2-40B4-BE49-F238E27FC236}">
                <a16:creationId xmlns:a16="http://schemas.microsoft.com/office/drawing/2014/main" id="{31B90A4B-70DC-48F4-4F75-4A69717FB201}"/>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17D175E3-78CD-6B21-8DB3-78DFDF7D0A9E}"/>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49E40023-E15A-058E-18D4-6760F7DA05A2}"/>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28</a:t>
            </a:fld>
            <a:endParaRPr lang="ko-KR" altLang="en-US" dirty="0"/>
          </a:p>
        </p:txBody>
      </p:sp>
      <p:pic>
        <p:nvPicPr>
          <p:cNvPr id="8" name="Picture 2" descr="LG shows off AI-powered robot butler that greets you at your door when you get home">
            <a:extLst>
              <a:ext uri="{FF2B5EF4-FFF2-40B4-BE49-F238E27FC236}">
                <a16:creationId xmlns:a16="http://schemas.microsoft.com/office/drawing/2014/main" id="{B089ED03-30BC-921F-E390-8DFCA529320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39D997B9-5171-ADD7-A128-475837503C75}"/>
              </a:ext>
            </a:extLst>
          </p:cNvPr>
          <p:cNvPicPr>
            <a:picLocks noChangeAspect="1"/>
          </p:cNvPicPr>
          <p:nvPr/>
        </p:nvPicPr>
        <p:blipFill>
          <a:blip r:embed="rId4"/>
          <a:stretch>
            <a:fillRect/>
          </a:stretch>
        </p:blipFill>
        <p:spPr>
          <a:xfrm>
            <a:off x="2781300" y="771669"/>
            <a:ext cx="6629400" cy="5776110"/>
          </a:xfrm>
          <a:prstGeom prst="rect">
            <a:avLst/>
          </a:prstGeom>
        </p:spPr>
      </p:pic>
    </p:spTree>
    <p:extLst>
      <p:ext uri="{BB962C8B-B14F-4D97-AF65-F5344CB8AC3E}">
        <p14:creationId xmlns:p14="http://schemas.microsoft.com/office/powerpoint/2010/main" val="12003567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FEE23FC1-D704-154C-82AA-4C9C30D11352}"/>
              </a:ext>
            </a:extLst>
          </p:cNvPr>
          <p:cNvSpPr>
            <a:spLocks noGrp="1"/>
          </p:cNvSpPr>
          <p:nvPr>
            <p:ph type="title"/>
          </p:nvPr>
        </p:nvSpPr>
        <p:spPr/>
        <p:txBody>
          <a:bodyPr/>
          <a:lstStyle/>
          <a:p>
            <a:r>
              <a:rPr lang="en-US" altLang="ko-Kore-KR" dirty="0"/>
              <a:t>Use Case Scenarios</a:t>
            </a:r>
            <a:endParaRPr lang="ko-Kore-KR" altLang="en-US" dirty="0"/>
          </a:p>
        </p:txBody>
      </p:sp>
      <p:sp>
        <p:nvSpPr>
          <p:cNvPr id="8" name="텍스트 개체 틀 7">
            <a:extLst>
              <a:ext uri="{FF2B5EF4-FFF2-40B4-BE49-F238E27FC236}">
                <a16:creationId xmlns:a16="http://schemas.microsoft.com/office/drawing/2014/main" id="{D3A6A580-F732-E340-ACF9-88C0FF4B4B03}"/>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16E3CC69-9848-C845-8C9E-ECAEBA9DA6B0}"/>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1B7C3143-AA9A-A346-97C1-1A4F10F0636A}"/>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AAFA7BA6-AEA7-5D4F-89D4-FF7E941B36A3}"/>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29</a:t>
            </a:fld>
            <a:endParaRPr lang="ko-KR" altLang="en-US" dirty="0"/>
          </a:p>
        </p:txBody>
      </p:sp>
    </p:spTree>
    <p:extLst>
      <p:ext uri="{BB962C8B-B14F-4D97-AF65-F5344CB8AC3E}">
        <p14:creationId xmlns:p14="http://schemas.microsoft.com/office/powerpoint/2010/main" val="917522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76C541-C93F-AE9A-D1E9-88039EA88D83}"/>
              </a:ext>
            </a:extLst>
          </p:cNvPr>
          <p:cNvSpPr>
            <a:spLocks noGrp="1"/>
          </p:cNvSpPr>
          <p:nvPr>
            <p:ph type="title"/>
          </p:nvPr>
        </p:nvSpPr>
        <p:spPr/>
        <p:txBody>
          <a:bodyPr/>
          <a:lstStyle/>
          <a:p>
            <a:r>
              <a:rPr kumimoji="1" lang="en-US" altLang="ko-KR" dirty="0"/>
              <a:t>Requirements Problems…</a:t>
            </a:r>
            <a:endParaRPr kumimoji="1" lang="ko-KR" altLang="en-US" dirty="0"/>
          </a:p>
        </p:txBody>
      </p:sp>
      <p:sp>
        <p:nvSpPr>
          <p:cNvPr id="4" name="날짜 개체 틀 3">
            <a:extLst>
              <a:ext uri="{FF2B5EF4-FFF2-40B4-BE49-F238E27FC236}">
                <a16:creationId xmlns:a16="http://schemas.microsoft.com/office/drawing/2014/main" id="{E77D0D72-0DFC-F806-CC2D-31B81490AA01}"/>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73D463B0-D848-B067-27C0-E6F246A9F8B2}"/>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14F33106-B5DA-9CEA-A63A-508E553954BE}"/>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3</a:t>
            </a:fld>
            <a:endParaRPr lang="ko-KR" altLang="en-US" dirty="0"/>
          </a:p>
        </p:txBody>
      </p:sp>
      <p:grpSp>
        <p:nvGrpSpPr>
          <p:cNvPr id="7" name="그룹 6">
            <a:extLst>
              <a:ext uri="{FF2B5EF4-FFF2-40B4-BE49-F238E27FC236}">
                <a16:creationId xmlns:a16="http://schemas.microsoft.com/office/drawing/2014/main" id="{69DEAC48-EAF1-2AC3-0203-5E0BFA68064E}"/>
              </a:ext>
            </a:extLst>
          </p:cNvPr>
          <p:cNvGrpSpPr/>
          <p:nvPr/>
        </p:nvGrpSpPr>
        <p:grpSpPr>
          <a:xfrm>
            <a:off x="3657600" y="3524162"/>
            <a:ext cx="1746186" cy="2867869"/>
            <a:chOff x="2230009" y="3560032"/>
            <a:chExt cx="1746186" cy="2867869"/>
          </a:xfrm>
        </p:grpSpPr>
        <p:pic>
          <p:nvPicPr>
            <p:cNvPr id="8" name="그림 7">
              <a:extLst>
                <a:ext uri="{FF2B5EF4-FFF2-40B4-BE49-F238E27FC236}">
                  <a16:creationId xmlns:a16="http://schemas.microsoft.com/office/drawing/2014/main" id="{5C737D60-1C77-06AA-CAEB-53F3418BC245}"/>
                </a:ext>
              </a:extLst>
            </p:cNvPr>
            <p:cNvPicPr>
              <a:picLocks noChangeAspect="1"/>
            </p:cNvPicPr>
            <p:nvPr/>
          </p:nvPicPr>
          <p:blipFill rotWithShape="1">
            <a:blip r:embed="rId3"/>
            <a:srcRect l="30392" t="40399" r="51961" b="8076"/>
            <a:stretch/>
          </p:blipFill>
          <p:spPr>
            <a:xfrm>
              <a:off x="2230009" y="3560032"/>
              <a:ext cx="1746186" cy="2867869"/>
            </a:xfrm>
            <a:prstGeom prst="rect">
              <a:avLst/>
            </a:prstGeom>
          </p:spPr>
        </p:pic>
        <p:sp>
          <p:nvSpPr>
            <p:cNvPr id="9" name="TextBox 8">
              <a:extLst>
                <a:ext uri="{FF2B5EF4-FFF2-40B4-BE49-F238E27FC236}">
                  <a16:creationId xmlns:a16="http://schemas.microsoft.com/office/drawing/2014/main" id="{6F82B4FF-913A-4B1E-1C20-54030BC4BF9C}"/>
                </a:ext>
              </a:extLst>
            </p:cNvPr>
            <p:cNvSpPr txBox="1"/>
            <p:nvPr/>
          </p:nvSpPr>
          <p:spPr>
            <a:xfrm>
              <a:off x="2366867" y="6181680"/>
              <a:ext cx="1409836" cy="246221"/>
            </a:xfrm>
            <a:prstGeom prst="rect">
              <a:avLst/>
            </a:prstGeom>
            <a:noFill/>
          </p:spPr>
          <p:txBody>
            <a:bodyPr wrap="square">
              <a:spAutoFit/>
            </a:bodyPr>
            <a:lstStyle/>
            <a:p>
              <a:r>
                <a:rPr lang="ko-KR" altLang="en-US" sz="500" dirty="0" err="1">
                  <a:solidFill>
                    <a:schemeClr val="tx1">
                      <a:lumMod val="75000"/>
                      <a:lumOff val="25000"/>
                    </a:schemeClr>
                  </a:solidFill>
                  <a:latin typeface="Arial" panose="020B0604020202020204" pitchFamily="34" charset="0"/>
                  <a:cs typeface="Arial" panose="020B0604020202020204" pitchFamily="34" charset="0"/>
                </a:rPr>
                <a:t>https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www.homesandgardens.com</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shopping</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best-places-to-buy-bathroom-vanities</a:t>
              </a:r>
              <a:endParaRPr lang="ko-KR" altLang="en-US" sz="5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0" name="그룹 9">
            <a:extLst>
              <a:ext uri="{FF2B5EF4-FFF2-40B4-BE49-F238E27FC236}">
                <a16:creationId xmlns:a16="http://schemas.microsoft.com/office/drawing/2014/main" id="{F8726CE8-EE3A-08F5-EC47-D47486CB5FC2}"/>
              </a:ext>
            </a:extLst>
          </p:cNvPr>
          <p:cNvGrpSpPr/>
          <p:nvPr/>
        </p:nvGrpSpPr>
        <p:grpSpPr>
          <a:xfrm>
            <a:off x="2186685" y="1009541"/>
            <a:ext cx="3335131" cy="2147916"/>
            <a:chOff x="759094" y="1045411"/>
            <a:chExt cx="3335131" cy="2147916"/>
          </a:xfrm>
        </p:grpSpPr>
        <p:pic>
          <p:nvPicPr>
            <p:cNvPr id="11" name="그림 10">
              <a:extLst>
                <a:ext uri="{FF2B5EF4-FFF2-40B4-BE49-F238E27FC236}">
                  <a16:creationId xmlns:a16="http://schemas.microsoft.com/office/drawing/2014/main" id="{34807599-F570-AC86-8772-E5C68BAE23DF}"/>
                </a:ext>
              </a:extLst>
            </p:cNvPr>
            <p:cNvPicPr>
              <a:picLocks noChangeAspect="1"/>
            </p:cNvPicPr>
            <p:nvPr/>
          </p:nvPicPr>
          <p:blipFill>
            <a:blip r:embed="rId4"/>
            <a:stretch>
              <a:fillRect/>
            </a:stretch>
          </p:blipFill>
          <p:spPr>
            <a:xfrm>
              <a:off x="759094" y="1045411"/>
              <a:ext cx="3218656" cy="2147916"/>
            </a:xfrm>
            <a:prstGeom prst="rect">
              <a:avLst/>
            </a:prstGeom>
          </p:spPr>
        </p:pic>
        <p:sp>
          <p:nvSpPr>
            <p:cNvPr id="12" name="TextBox 11">
              <a:extLst>
                <a:ext uri="{FF2B5EF4-FFF2-40B4-BE49-F238E27FC236}">
                  <a16:creationId xmlns:a16="http://schemas.microsoft.com/office/drawing/2014/main" id="{0E91A84D-D05A-409A-7AE0-649F550CE653}"/>
                </a:ext>
              </a:extLst>
            </p:cNvPr>
            <p:cNvSpPr txBox="1"/>
            <p:nvPr/>
          </p:nvSpPr>
          <p:spPr>
            <a:xfrm>
              <a:off x="1655825" y="3020680"/>
              <a:ext cx="2438400" cy="169277"/>
            </a:xfrm>
            <a:prstGeom prst="rect">
              <a:avLst/>
            </a:prstGeom>
            <a:noFill/>
          </p:spPr>
          <p:txBody>
            <a:bodyPr wrap="square">
              <a:spAutoFit/>
            </a:bodyPr>
            <a:lstStyle/>
            <a:p>
              <a:r>
                <a:rPr lang="ko-KR" altLang="en-US" sz="500" dirty="0" err="1">
                  <a:solidFill>
                    <a:schemeClr val="tx1">
                      <a:lumMod val="75000"/>
                      <a:lumOff val="25000"/>
                    </a:schemeClr>
                  </a:solidFill>
                  <a:latin typeface="Arial" panose="020B0604020202020204" pitchFamily="34" charset="0"/>
                  <a:cs typeface="Arial" panose="020B0604020202020204" pitchFamily="34" charset="0"/>
                </a:rPr>
                <a:t>https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www.thespruce.com</a:t>
              </a:r>
              <a:r>
                <a:rPr lang="ko-KR" altLang="en-US" sz="500" dirty="0">
                  <a:solidFill>
                    <a:schemeClr val="tx1">
                      <a:lumMod val="75000"/>
                      <a:lumOff val="25000"/>
                    </a:schemeClr>
                  </a:solidFill>
                  <a:latin typeface="Arial" panose="020B0604020202020204" pitchFamily="34" charset="0"/>
                  <a:cs typeface="Arial" panose="020B0604020202020204" pitchFamily="34" charset="0"/>
                </a:rPr>
                <a:t>/prevent-an-outside-faucet-from-freezing-4125741</a:t>
              </a:r>
            </a:p>
          </p:txBody>
        </p:sp>
      </p:grpSp>
      <p:grpSp>
        <p:nvGrpSpPr>
          <p:cNvPr id="13" name="그룹 12">
            <a:extLst>
              <a:ext uri="{FF2B5EF4-FFF2-40B4-BE49-F238E27FC236}">
                <a16:creationId xmlns:a16="http://schemas.microsoft.com/office/drawing/2014/main" id="{161C256D-FAA3-2555-4F34-8C89DAB7404E}"/>
              </a:ext>
            </a:extLst>
          </p:cNvPr>
          <p:cNvGrpSpPr/>
          <p:nvPr/>
        </p:nvGrpSpPr>
        <p:grpSpPr>
          <a:xfrm>
            <a:off x="5564725" y="845231"/>
            <a:ext cx="4404266" cy="2414135"/>
            <a:chOff x="4137134" y="881101"/>
            <a:chExt cx="4404266" cy="2414135"/>
          </a:xfrm>
        </p:grpSpPr>
        <p:pic>
          <p:nvPicPr>
            <p:cNvPr id="14" name="그림 13">
              <a:extLst>
                <a:ext uri="{FF2B5EF4-FFF2-40B4-BE49-F238E27FC236}">
                  <a16:creationId xmlns:a16="http://schemas.microsoft.com/office/drawing/2014/main" id="{23249A9B-D0AC-E579-A121-C12C047AAD71}"/>
                </a:ext>
              </a:extLst>
            </p:cNvPr>
            <p:cNvPicPr>
              <a:picLocks noChangeAspect="1"/>
            </p:cNvPicPr>
            <p:nvPr/>
          </p:nvPicPr>
          <p:blipFill>
            <a:blip r:embed="rId5"/>
            <a:stretch>
              <a:fillRect/>
            </a:stretch>
          </p:blipFill>
          <p:spPr>
            <a:xfrm>
              <a:off x="5322553" y="881101"/>
              <a:ext cx="3218847" cy="2414135"/>
            </a:xfrm>
            <a:prstGeom prst="rect">
              <a:avLst/>
            </a:prstGeom>
          </p:spPr>
        </p:pic>
        <p:sp>
          <p:nvSpPr>
            <p:cNvPr id="15" name="오른쪽 화살표[R] 14">
              <a:extLst>
                <a:ext uri="{FF2B5EF4-FFF2-40B4-BE49-F238E27FC236}">
                  <a16:creationId xmlns:a16="http://schemas.microsoft.com/office/drawing/2014/main" id="{155A6A58-1A4C-8DA9-CED4-35DE2D51619D}"/>
                </a:ext>
              </a:extLst>
            </p:cNvPr>
            <p:cNvSpPr/>
            <p:nvPr/>
          </p:nvSpPr>
          <p:spPr>
            <a:xfrm>
              <a:off x="4137134" y="1877052"/>
              <a:ext cx="1068944" cy="484632"/>
            </a:xfrm>
            <a:prstGeom prst="rightArrow">
              <a:avLst/>
            </a:prstGeom>
            <a:solidFill>
              <a:schemeClr val="accent1">
                <a:lumMod val="60000"/>
                <a:lumOff val="40000"/>
              </a:schemeClr>
            </a:solidFill>
          </p:spPr>
          <p:txBody>
            <a:bodyPr wrap="square" rtlCol="0" anchor="ctr">
              <a:spAutoFit/>
            </a:bodyPr>
            <a:lstStyle/>
            <a:p>
              <a:pPr algn="ctr"/>
              <a:endParaRPr kumimoji="1" lang="ko-KR" altLang="en-US">
                <a:latin typeface="Arial" charset="0"/>
                <a:ea typeface="Arial" charset="0"/>
                <a:cs typeface="Arial" charset="0"/>
              </a:endParaRPr>
            </a:p>
          </p:txBody>
        </p:sp>
        <p:sp>
          <p:nvSpPr>
            <p:cNvPr id="16" name="TextBox 15">
              <a:extLst>
                <a:ext uri="{FF2B5EF4-FFF2-40B4-BE49-F238E27FC236}">
                  <a16:creationId xmlns:a16="http://schemas.microsoft.com/office/drawing/2014/main" id="{7E6BDD94-B44B-2411-53B8-34C6DDF019E7}"/>
                </a:ext>
              </a:extLst>
            </p:cNvPr>
            <p:cNvSpPr txBox="1"/>
            <p:nvPr/>
          </p:nvSpPr>
          <p:spPr>
            <a:xfrm>
              <a:off x="6339792" y="3068809"/>
              <a:ext cx="2119805" cy="169277"/>
            </a:xfrm>
            <a:prstGeom prst="rect">
              <a:avLst/>
            </a:prstGeom>
            <a:noFill/>
          </p:spPr>
          <p:txBody>
            <a:bodyPr wrap="square">
              <a:spAutoFit/>
            </a:bodyPr>
            <a:lstStyle/>
            <a:p>
              <a:r>
                <a:rPr lang="ko-KR" altLang="en-US" sz="500" dirty="0" err="1">
                  <a:solidFill>
                    <a:schemeClr val="tx1">
                      <a:lumMod val="75000"/>
                      <a:lumOff val="25000"/>
                    </a:schemeClr>
                  </a:solidFill>
                  <a:latin typeface="Arial" panose="020B0604020202020204" pitchFamily="34" charset="0"/>
                  <a:cs typeface="Arial" panose="020B0604020202020204" pitchFamily="34" charset="0"/>
                </a:rPr>
                <a:t>https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storables.com</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articles</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r>
                <a:rPr lang="ko-KR" altLang="en-US" sz="500" dirty="0" err="1">
                  <a:solidFill>
                    <a:schemeClr val="tx1">
                      <a:lumMod val="75000"/>
                      <a:lumOff val="25000"/>
                    </a:schemeClr>
                  </a:solidFill>
                  <a:latin typeface="Arial" panose="020B0604020202020204" pitchFamily="34" charset="0"/>
                  <a:cs typeface="Arial" panose="020B0604020202020204" pitchFamily="34" charset="0"/>
                </a:rPr>
                <a:t>what-to-do-if-outside-faucet-is-frozen</a:t>
              </a:r>
              <a:r>
                <a:rPr lang="ko-KR" altLang="en-US" sz="500" dirty="0">
                  <a:solidFill>
                    <a:schemeClr val="tx1">
                      <a:lumMod val="75000"/>
                      <a:lumOff val="25000"/>
                    </a:schemeClr>
                  </a:solidFill>
                  <a:latin typeface="Arial" panose="020B0604020202020204" pitchFamily="34" charset="0"/>
                  <a:cs typeface="Arial" panose="020B0604020202020204" pitchFamily="34" charset="0"/>
                </a:rPr>
                <a:t>/</a:t>
              </a:r>
            </a:p>
          </p:txBody>
        </p:sp>
      </p:grpSp>
      <p:grpSp>
        <p:nvGrpSpPr>
          <p:cNvPr id="17" name="그룹 16">
            <a:extLst>
              <a:ext uri="{FF2B5EF4-FFF2-40B4-BE49-F238E27FC236}">
                <a16:creationId xmlns:a16="http://schemas.microsoft.com/office/drawing/2014/main" id="{8ED1CCBD-9B91-0F22-EBDC-14F69DF50999}"/>
              </a:ext>
            </a:extLst>
          </p:cNvPr>
          <p:cNvGrpSpPr/>
          <p:nvPr/>
        </p:nvGrpSpPr>
        <p:grpSpPr>
          <a:xfrm>
            <a:off x="5564725" y="3774130"/>
            <a:ext cx="4402460" cy="2554884"/>
            <a:chOff x="4137134" y="3810000"/>
            <a:chExt cx="4402460" cy="2554884"/>
          </a:xfrm>
        </p:grpSpPr>
        <p:sp>
          <p:nvSpPr>
            <p:cNvPr id="18" name="오른쪽 화살표[R] 17">
              <a:extLst>
                <a:ext uri="{FF2B5EF4-FFF2-40B4-BE49-F238E27FC236}">
                  <a16:creationId xmlns:a16="http://schemas.microsoft.com/office/drawing/2014/main" id="{9445B28C-46D2-62A1-A4AD-24A55607ED75}"/>
                </a:ext>
              </a:extLst>
            </p:cNvPr>
            <p:cNvSpPr/>
            <p:nvPr/>
          </p:nvSpPr>
          <p:spPr>
            <a:xfrm>
              <a:off x="4137134" y="4814828"/>
              <a:ext cx="1068944" cy="484632"/>
            </a:xfrm>
            <a:prstGeom prst="rightArrow">
              <a:avLst/>
            </a:prstGeom>
            <a:solidFill>
              <a:schemeClr val="accent1">
                <a:lumMod val="60000"/>
                <a:lumOff val="40000"/>
              </a:schemeClr>
            </a:solidFill>
          </p:spPr>
          <p:txBody>
            <a:bodyPr wrap="square" rtlCol="0" anchor="ctr">
              <a:spAutoFit/>
            </a:bodyPr>
            <a:lstStyle/>
            <a:p>
              <a:pPr algn="ctr"/>
              <a:endParaRPr kumimoji="1" lang="ko-KR" altLang="en-US" dirty="0">
                <a:latin typeface="Arial" charset="0"/>
                <a:ea typeface="Arial" charset="0"/>
                <a:cs typeface="Arial" charset="0"/>
              </a:endParaRPr>
            </a:p>
          </p:txBody>
        </p:sp>
        <p:sp>
          <p:nvSpPr>
            <p:cNvPr id="19" name="TextBox 18">
              <a:extLst>
                <a:ext uri="{FF2B5EF4-FFF2-40B4-BE49-F238E27FC236}">
                  <a16:creationId xmlns:a16="http://schemas.microsoft.com/office/drawing/2014/main" id="{0C445BC7-9CFD-9DA4-BE11-81DF8096AB4A}"/>
                </a:ext>
              </a:extLst>
            </p:cNvPr>
            <p:cNvSpPr txBox="1"/>
            <p:nvPr/>
          </p:nvSpPr>
          <p:spPr>
            <a:xfrm>
              <a:off x="5594976" y="6195607"/>
              <a:ext cx="2438400" cy="169277"/>
            </a:xfrm>
            <a:prstGeom prst="rect">
              <a:avLst/>
            </a:prstGeom>
            <a:noFill/>
          </p:spPr>
          <p:txBody>
            <a:bodyPr wrap="square">
              <a:spAutoFit/>
            </a:bodyPr>
            <a:lstStyle/>
            <a:p>
              <a:r>
                <a:rPr lang="ko-KR" altLang="en-US" sz="500" dirty="0" err="1">
                  <a:solidFill>
                    <a:schemeClr val="tx1">
                      <a:lumMod val="65000"/>
                      <a:lumOff val="35000"/>
                    </a:schemeClr>
                  </a:solidFill>
                  <a:latin typeface="Arial" panose="020B0604020202020204" pitchFamily="34" charset="0"/>
                  <a:cs typeface="Arial" panose="020B0604020202020204" pitchFamily="34" charset="0"/>
                </a:rPr>
                <a:t>https</a:t>
              </a:r>
              <a:r>
                <a:rPr lang="ko-KR" altLang="en-US" sz="500" dirty="0">
                  <a:solidFill>
                    <a:schemeClr val="tx1">
                      <a:lumMod val="65000"/>
                      <a:lumOff val="35000"/>
                    </a:schemeClr>
                  </a:solidFill>
                  <a:latin typeface="Arial" panose="020B0604020202020204" pitchFamily="34" charset="0"/>
                  <a:cs typeface="Arial" panose="020B0604020202020204" pitchFamily="34" charset="0"/>
                </a:rPr>
                <a:t>://</a:t>
              </a:r>
              <a:r>
                <a:rPr lang="ko-KR" altLang="en-US" sz="500" dirty="0" err="1">
                  <a:solidFill>
                    <a:schemeClr val="tx1">
                      <a:lumMod val="65000"/>
                      <a:lumOff val="35000"/>
                    </a:schemeClr>
                  </a:solidFill>
                  <a:latin typeface="Arial" panose="020B0604020202020204" pitchFamily="34" charset="0"/>
                  <a:cs typeface="Arial" panose="020B0604020202020204" pitchFamily="34" charset="0"/>
                </a:rPr>
                <a:t>gjconstructs.wordpress.com</a:t>
              </a:r>
              <a:r>
                <a:rPr lang="ko-KR" altLang="en-US" sz="500" dirty="0">
                  <a:solidFill>
                    <a:schemeClr val="tx1">
                      <a:lumMod val="65000"/>
                      <a:lumOff val="35000"/>
                    </a:schemeClr>
                  </a:solidFill>
                  <a:latin typeface="Arial" panose="020B0604020202020204" pitchFamily="34" charset="0"/>
                  <a:cs typeface="Arial" panose="020B0604020202020204" pitchFamily="34" charset="0"/>
                </a:rPr>
                <a:t>/2012/10/15/</a:t>
              </a:r>
              <a:r>
                <a:rPr lang="ko-KR" altLang="en-US" sz="500" dirty="0" err="1">
                  <a:solidFill>
                    <a:schemeClr val="tx1">
                      <a:lumMod val="65000"/>
                      <a:lumOff val="35000"/>
                    </a:schemeClr>
                  </a:solidFill>
                  <a:latin typeface="Arial" panose="020B0604020202020204" pitchFamily="34" charset="0"/>
                  <a:cs typeface="Arial" panose="020B0604020202020204" pitchFamily="34" charset="0"/>
                </a:rPr>
                <a:t>colliding-doors-bathroom-danger</a:t>
              </a:r>
              <a:r>
                <a:rPr lang="ko-KR" altLang="en-US" sz="500" dirty="0">
                  <a:solidFill>
                    <a:schemeClr val="tx1">
                      <a:lumMod val="65000"/>
                      <a:lumOff val="35000"/>
                    </a:schemeClr>
                  </a:solidFill>
                  <a:latin typeface="Arial" panose="020B0604020202020204" pitchFamily="34" charset="0"/>
                  <a:cs typeface="Arial" panose="020B0604020202020204" pitchFamily="34" charset="0"/>
                </a:rPr>
                <a:t>/</a:t>
              </a:r>
            </a:p>
          </p:txBody>
        </p:sp>
        <p:pic>
          <p:nvPicPr>
            <p:cNvPr id="20" name="그림 19">
              <a:extLst>
                <a:ext uri="{FF2B5EF4-FFF2-40B4-BE49-F238E27FC236}">
                  <a16:creationId xmlns:a16="http://schemas.microsoft.com/office/drawing/2014/main" id="{C33BF5B4-153D-F366-38DB-625E82409B0A}"/>
                </a:ext>
              </a:extLst>
            </p:cNvPr>
            <p:cNvPicPr>
              <a:picLocks noChangeAspect="1"/>
            </p:cNvPicPr>
            <p:nvPr/>
          </p:nvPicPr>
          <p:blipFill>
            <a:blip r:embed="rId6"/>
            <a:stretch>
              <a:fillRect/>
            </a:stretch>
          </p:blipFill>
          <p:spPr>
            <a:xfrm>
              <a:off x="5322552" y="3810000"/>
              <a:ext cx="3217042" cy="2409676"/>
            </a:xfrm>
            <a:prstGeom prst="rect">
              <a:avLst/>
            </a:prstGeom>
          </p:spPr>
        </p:pic>
      </p:grpSp>
    </p:spTree>
    <p:extLst>
      <p:ext uri="{BB962C8B-B14F-4D97-AF65-F5344CB8AC3E}">
        <p14:creationId xmlns:p14="http://schemas.microsoft.com/office/powerpoint/2010/main" val="18286333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Rectangle 2"/>
          <p:cNvSpPr>
            <a:spLocks noGrp="1" noRot="1" noChangeArrowheads="1"/>
          </p:cNvSpPr>
          <p:nvPr>
            <p:ph type="title"/>
          </p:nvPr>
        </p:nvSpPr>
        <p:spPr/>
        <p:txBody>
          <a:bodyPr/>
          <a:lstStyle/>
          <a:p>
            <a:pPr eaLnBrk="1" hangingPunct="1">
              <a:defRPr/>
            </a:pPr>
            <a:r>
              <a:rPr lang="en-US" altLang="ko-KR" dirty="0"/>
              <a:t>Use Case Scenarios</a:t>
            </a:r>
          </a:p>
        </p:txBody>
      </p:sp>
      <p:sp>
        <p:nvSpPr>
          <p:cNvPr id="1325059" name="Rectangle 3"/>
          <p:cNvSpPr>
            <a:spLocks noGrp="1" noChangeArrowheads="1"/>
          </p:cNvSpPr>
          <p:nvPr>
            <p:ph idx="1"/>
          </p:nvPr>
        </p:nvSpPr>
        <p:spPr>
          <a:xfrm>
            <a:off x="609600" y="838200"/>
            <a:ext cx="11055019" cy="5576680"/>
          </a:xfrm>
        </p:spPr>
        <p:txBody>
          <a:bodyPr>
            <a:normAutofit/>
          </a:bodyPr>
          <a:lstStyle/>
          <a:p>
            <a:pPr eaLnBrk="1" hangingPunct="1">
              <a:lnSpc>
                <a:spcPct val="95000"/>
              </a:lnSpc>
              <a:spcBef>
                <a:spcPct val="30000"/>
              </a:spcBef>
              <a:buFont typeface="Wingdings" charset="2"/>
              <a:buChar char="§"/>
              <a:defRPr/>
            </a:pPr>
            <a:r>
              <a:rPr lang="en-US" altLang="ko-KR" sz="2400" dirty="0"/>
              <a:t>Use cases describe </a:t>
            </a:r>
            <a:r>
              <a:rPr lang="en-US" altLang="ko-KR" sz="2400" u="sng" dirty="0"/>
              <a:t>abstract and general behavior</a:t>
            </a:r>
            <a:endParaRPr lang="en-US" altLang="ko-KR" sz="2400" dirty="0"/>
          </a:p>
          <a:p>
            <a:pPr eaLnBrk="1" hangingPunct="1">
              <a:lnSpc>
                <a:spcPct val="95000"/>
              </a:lnSpc>
              <a:spcBef>
                <a:spcPct val="50000"/>
              </a:spcBef>
              <a:buFont typeface="Wingdings" charset="2"/>
              <a:buChar char="§"/>
              <a:defRPr/>
            </a:pPr>
            <a:r>
              <a:rPr lang="en-US" altLang="ko-KR" sz="2400" dirty="0"/>
              <a:t>Use cases do </a:t>
            </a:r>
            <a:r>
              <a:rPr lang="en-US" altLang="ko-KR" sz="2400" u="sng" dirty="0"/>
              <a:t>not describe what happens</a:t>
            </a:r>
            <a:r>
              <a:rPr lang="en-US" altLang="ko-KR" sz="2400" dirty="0"/>
              <a:t> when a specific actor performs a specific action with specific values</a:t>
            </a:r>
          </a:p>
          <a:p>
            <a:pPr eaLnBrk="1" hangingPunct="1">
              <a:lnSpc>
                <a:spcPct val="95000"/>
              </a:lnSpc>
              <a:spcBef>
                <a:spcPct val="50000"/>
              </a:spcBef>
              <a:buFont typeface="Wingdings" charset="2"/>
              <a:buChar char="§"/>
              <a:defRPr/>
            </a:pPr>
            <a:r>
              <a:rPr lang="en-US" altLang="ko-KR" sz="2400" dirty="0"/>
              <a:t>Scenarios: specific executions </a:t>
            </a:r>
            <a:r>
              <a:rPr lang="en-US" altLang="ko-KR" sz="2400" dirty="0">
                <a:sym typeface="Wingdings" pitchFamily="2" charset="2"/>
              </a:rPr>
              <a:t> also denoted as </a:t>
            </a:r>
            <a:r>
              <a:rPr lang="en-US" altLang="ko-KR" sz="2400" i="1" dirty="0">
                <a:solidFill>
                  <a:srgbClr val="0070C0"/>
                </a:solidFill>
                <a:sym typeface="Wingdings" pitchFamily="2" charset="2"/>
              </a:rPr>
              <a:t>use case instances</a:t>
            </a:r>
          </a:p>
          <a:p>
            <a:pPr lvl="1" eaLnBrk="1" hangingPunct="1">
              <a:lnSpc>
                <a:spcPct val="95000"/>
              </a:lnSpc>
              <a:spcBef>
                <a:spcPct val="30000"/>
              </a:spcBef>
              <a:buFont typeface="Arial" charset="0"/>
              <a:buChar char="•"/>
              <a:defRPr/>
            </a:pPr>
            <a:r>
              <a:rPr lang="en-US" altLang="ko-KR" sz="2000" dirty="0">
                <a:sym typeface="Wingdings" pitchFamily="2" charset="2"/>
              </a:rPr>
              <a:t>Variations of input and output parameters</a:t>
            </a:r>
          </a:p>
          <a:p>
            <a:pPr lvl="1" eaLnBrk="1" hangingPunct="1">
              <a:lnSpc>
                <a:spcPct val="95000"/>
              </a:lnSpc>
              <a:spcBef>
                <a:spcPct val="30000"/>
              </a:spcBef>
              <a:buFont typeface="Arial" charset="0"/>
              <a:buChar char="•"/>
              <a:defRPr/>
            </a:pPr>
            <a:r>
              <a:rPr lang="en-US" altLang="ko-KR" sz="2000" dirty="0">
                <a:sym typeface="Wingdings" pitchFamily="2" charset="2"/>
              </a:rPr>
              <a:t>Variations on flow of events</a:t>
            </a:r>
          </a:p>
          <a:p>
            <a:pPr eaLnBrk="1" hangingPunct="1">
              <a:lnSpc>
                <a:spcPct val="110000"/>
              </a:lnSpc>
              <a:buFont typeface="Wingdings" charset="2"/>
              <a:buChar char="§"/>
              <a:defRPr/>
            </a:pPr>
            <a:r>
              <a:rPr lang="en-US" altLang="ko-KR" sz="2400" dirty="0">
                <a:sym typeface="Wingdings" pitchFamily="2" charset="2"/>
              </a:rPr>
              <a:t>Scenarios carry use cases to a larger requirement elicitation context</a:t>
            </a:r>
          </a:p>
          <a:p>
            <a:pPr lvl="1" eaLnBrk="1" hangingPunct="1">
              <a:lnSpc>
                <a:spcPct val="110000"/>
              </a:lnSpc>
              <a:buFont typeface="Arial" charset="0"/>
              <a:buChar char="•"/>
              <a:defRPr/>
            </a:pPr>
            <a:r>
              <a:rPr lang="en-US" altLang="ko-KR" sz="2000" dirty="0">
                <a:sym typeface="Wingdings" pitchFamily="2" charset="2"/>
              </a:rPr>
              <a:t>Validate requirements</a:t>
            </a:r>
          </a:p>
          <a:p>
            <a:pPr lvl="1" eaLnBrk="1" hangingPunct="1">
              <a:lnSpc>
                <a:spcPct val="110000"/>
              </a:lnSpc>
              <a:buFont typeface="Arial" charset="0"/>
              <a:buChar char="•"/>
              <a:defRPr/>
            </a:pPr>
            <a:r>
              <a:rPr lang="en-US" altLang="ko-KR" sz="2000" dirty="0">
                <a:sym typeface="Wingdings" pitchFamily="2" charset="2"/>
              </a:rPr>
              <a:t>Identify any unaddressed </a:t>
            </a:r>
            <a:r>
              <a:rPr lang="en-US" altLang="ko-KR" sz="2000" u="sng" dirty="0">
                <a:sym typeface="Wingdings" pitchFamily="2" charset="2"/>
              </a:rPr>
              <a:t>nonfunctional requirements</a:t>
            </a:r>
          </a:p>
          <a:p>
            <a:pPr lvl="2" eaLnBrk="1" hangingPunct="1">
              <a:lnSpc>
                <a:spcPct val="110000"/>
              </a:lnSpc>
              <a:buFont typeface="AppleSDGothicNeo-Regular" charset="-127"/>
              <a:buChar char="－"/>
              <a:defRPr/>
            </a:pPr>
            <a:r>
              <a:rPr lang="en-US" altLang="ko-KR" sz="1800" dirty="0">
                <a:sym typeface="Wingdings" pitchFamily="2" charset="2"/>
              </a:rPr>
              <a:t>Performance and usability commonly</a:t>
            </a:r>
          </a:p>
          <a:p>
            <a:pPr lvl="1" eaLnBrk="1" hangingPunct="1">
              <a:lnSpc>
                <a:spcPct val="110000"/>
              </a:lnSpc>
              <a:buFont typeface="Arial" charset="0"/>
              <a:buChar char="•"/>
              <a:defRPr/>
            </a:pPr>
            <a:r>
              <a:rPr lang="en-US" altLang="ko-KR" sz="2000" dirty="0">
                <a:sym typeface="Wingdings" pitchFamily="2" charset="2"/>
              </a:rPr>
              <a:t>Create a broader system prototype</a:t>
            </a:r>
          </a:p>
          <a:p>
            <a:pPr lvl="1" eaLnBrk="1" hangingPunct="1">
              <a:lnSpc>
                <a:spcPct val="110000"/>
              </a:lnSpc>
              <a:buFont typeface="Arial" charset="0"/>
              <a:buChar char="•"/>
              <a:defRPr/>
            </a:pPr>
            <a:r>
              <a:rPr lang="en-US" altLang="ko-KR" sz="2000" dirty="0">
                <a:sym typeface="Wingdings" pitchFamily="2" charset="2"/>
              </a:rPr>
              <a:t>Flow nicely into </a:t>
            </a:r>
            <a:r>
              <a:rPr lang="en-US" altLang="ko-KR" sz="2000" u="sng" dirty="0">
                <a:sym typeface="Wingdings" pitchFamily="2" charset="2"/>
              </a:rPr>
              <a:t>test cases</a:t>
            </a:r>
          </a:p>
          <a:p>
            <a:pPr lvl="1" eaLnBrk="1" hangingPunct="1">
              <a:lnSpc>
                <a:spcPct val="110000"/>
              </a:lnSpc>
              <a:buFont typeface="Arial" charset="0"/>
              <a:buChar char="•"/>
              <a:defRPr/>
            </a:pPr>
            <a:r>
              <a:rPr lang="en-US" altLang="ko-KR" sz="2000" dirty="0">
                <a:sym typeface="Wingdings" pitchFamily="2" charset="2"/>
              </a:rPr>
              <a:t>Success and failure scenarios (</a:t>
            </a:r>
            <a:r>
              <a:rPr lang="en-US" altLang="ko-KR" sz="2000" i="1" dirty="0">
                <a:sym typeface="Wingdings" pitchFamily="2" charset="2"/>
              </a:rPr>
              <a:t>primary</a:t>
            </a:r>
            <a:r>
              <a:rPr lang="en-US" altLang="ko-KR" sz="2000" dirty="0">
                <a:sym typeface="Wingdings" pitchFamily="2" charset="2"/>
              </a:rPr>
              <a:t> and </a:t>
            </a:r>
            <a:r>
              <a:rPr lang="en-US" altLang="ko-KR" sz="2000" i="1" dirty="0">
                <a:sym typeface="Wingdings" pitchFamily="2" charset="2"/>
              </a:rPr>
              <a:t>secondary</a:t>
            </a:r>
            <a:r>
              <a:rPr lang="en-US" altLang="ko-KR" sz="2000" dirty="0">
                <a:sym typeface="Wingdings" pitchFamily="2" charset="2"/>
              </a:rPr>
              <a:t> use cases)</a:t>
            </a:r>
          </a:p>
        </p:txBody>
      </p:sp>
      <p:sp>
        <p:nvSpPr>
          <p:cNvPr id="35842" name="날짜 개체 틀 3"/>
          <p:cNvSpPr>
            <a:spLocks noGrp="1"/>
          </p:cNvSpPr>
          <p:nvPr>
            <p:ph type="dt" sz="half" idx="10"/>
          </p:nvPr>
        </p:nvSpPr>
        <p:spPr/>
        <p:txBody>
          <a:bodyPr/>
          <a:lstStyle/>
          <a:p>
            <a:pPr>
              <a:defRPr/>
            </a:pPr>
            <a:r>
              <a:rPr lang="en-US" altLang="ko-KR"/>
              <a:t>Spring 2025</a:t>
            </a:r>
          </a:p>
        </p:txBody>
      </p:sp>
      <p:sp>
        <p:nvSpPr>
          <p:cNvPr id="35844" name="바닥글 개체 틀 5"/>
          <p:cNvSpPr>
            <a:spLocks noGrp="1"/>
          </p:cNvSpPr>
          <p:nvPr>
            <p:ph type="ftr" sz="quarter" idx="11"/>
          </p:nvPr>
        </p:nvSpPr>
        <p:spPr/>
        <p:txBody>
          <a:bodyPr/>
          <a:lstStyle/>
          <a:p>
            <a:pPr>
              <a:defRPr/>
            </a:pPr>
            <a:r>
              <a:rPr lang="en-US" altLang="ko-KR"/>
              <a:t>CS30500        Copyright (c) In-Young Ko, KAIST</a:t>
            </a:r>
          </a:p>
        </p:txBody>
      </p:sp>
      <p:sp>
        <p:nvSpPr>
          <p:cNvPr id="35843"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6D4CDFC7-6215-7D41-A7F6-FC5926440CB3}" type="slidenum">
              <a:rPr lang="ko-KR" altLang="en-US"/>
              <a:pPr/>
              <a:t>30</a:t>
            </a:fld>
            <a:endParaRPr lang="en-US" altLang="ko-KR"/>
          </a:p>
        </p:txBody>
      </p:sp>
      <p:sp>
        <p:nvSpPr>
          <p:cNvPr id="32775" name="Rectangle 4"/>
          <p:cNvSpPr>
            <a:spLocks noChangeArrowheads="1"/>
          </p:cNvSpPr>
          <p:nvPr/>
        </p:nvSpPr>
        <p:spPr bwMode="auto">
          <a:xfrm>
            <a:off x="5794930" y="6352174"/>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dirty="0">
                <a:solidFill>
                  <a:srgbClr val="B2B2B2"/>
                </a:solidFill>
              </a:rPr>
              <a:t>The content of this slide is adopted from the lecture materials of the Methods course (</a:t>
            </a:r>
            <a:r>
              <a:rPr lang="en-US" altLang="en-US" sz="800" dirty="0">
                <a:solidFill>
                  <a:srgbClr val="B2B2B2"/>
                </a:solidFill>
              </a:rPr>
              <a:t>17-652</a:t>
            </a:r>
            <a:r>
              <a:rPr lang="en-US" altLang="ko-KR" sz="800" dirty="0">
                <a:solidFill>
                  <a:srgbClr val="B2B2B2"/>
                </a:solidFill>
              </a:rPr>
              <a:t>) at Carnegie Mellon University.</a:t>
            </a:r>
            <a:endParaRPr lang="ko-KR" altLang="en-US" sz="800" dirty="0">
              <a:solidFill>
                <a:srgbClr val="B2B2B2"/>
              </a:solidFill>
            </a:endParaRPr>
          </a:p>
        </p:txBody>
      </p:sp>
    </p:spTree>
    <p:extLst>
      <p:ext uri="{BB962C8B-B14F-4D97-AF65-F5344CB8AC3E}">
        <p14:creationId xmlns:p14="http://schemas.microsoft.com/office/powerpoint/2010/main" val="7400199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50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50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50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50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505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505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505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505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5059">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505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1D9FF0-E4B6-D54F-1562-ABD71BE2FFA7}"/>
              </a:ext>
            </a:extLst>
          </p:cNvPr>
          <p:cNvSpPr>
            <a:spLocks noGrp="1"/>
          </p:cNvSpPr>
          <p:nvPr>
            <p:ph type="title"/>
          </p:nvPr>
        </p:nvSpPr>
        <p:spPr/>
        <p:txBody>
          <a:bodyPr/>
          <a:lstStyle/>
          <a:p>
            <a:r>
              <a:rPr kumimoji="1" lang="en-US" altLang="ko-KR" dirty="0"/>
              <a:t>Use Case Scenario Generated by ChatGPT</a:t>
            </a:r>
            <a:endParaRPr kumimoji="1" lang="ko-KR" altLang="en-US" dirty="0"/>
          </a:p>
        </p:txBody>
      </p:sp>
      <p:sp>
        <p:nvSpPr>
          <p:cNvPr id="3" name="내용 개체 틀 2">
            <a:extLst>
              <a:ext uri="{FF2B5EF4-FFF2-40B4-BE49-F238E27FC236}">
                <a16:creationId xmlns:a16="http://schemas.microsoft.com/office/drawing/2014/main" id="{DB1ABA14-3CFF-FCA5-E1A6-F5C97F81C245}"/>
              </a:ext>
            </a:extLst>
          </p:cNvPr>
          <p:cNvSpPr>
            <a:spLocks noGrp="1"/>
          </p:cNvSpPr>
          <p:nvPr>
            <p:ph idx="1"/>
          </p:nvPr>
        </p:nvSpPr>
        <p:spPr/>
        <p:txBody>
          <a:bodyPr>
            <a:normAutofit/>
          </a:bodyPr>
          <a:lstStyle/>
          <a:p>
            <a:pPr marL="0" indent="0" algn="l">
              <a:buNone/>
            </a:pPr>
            <a:r>
              <a:rPr lang="en-US" altLang="ko-KR" sz="2400" b="1" i="0" u="none" strike="noStrike" dirty="0">
                <a:solidFill>
                  <a:srgbClr val="7030A0"/>
                </a:solidFill>
                <a:effectLst/>
              </a:rPr>
              <a:t>Primary (Main) Scenario for “Voice Command Control”:</a:t>
            </a:r>
          </a:p>
          <a:p>
            <a:pPr algn="l">
              <a:buFont typeface="+mj-lt"/>
              <a:buAutoNum type="arabicPeriod"/>
            </a:pPr>
            <a:r>
              <a:rPr lang="en-US" altLang="ko-KR" sz="2400" b="1" i="0" u="none" strike="noStrike" dirty="0">
                <a:solidFill>
                  <a:srgbClr val="7030A0"/>
                </a:solidFill>
                <a:effectLst/>
              </a:rPr>
              <a:t>User</a:t>
            </a:r>
            <a:r>
              <a:rPr lang="en-US" altLang="ko-KR" sz="2400" b="0" i="0" u="none" strike="noStrike" dirty="0">
                <a:solidFill>
                  <a:srgbClr val="7030A0"/>
                </a:solidFill>
                <a:effectLst/>
              </a:rPr>
              <a:t> activates the system using a wake word (e.g., "Hey LG").</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detects the wake word and starts listening.</a:t>
            </a:r>
          </a:p>
          <a:p>
            <a:pPr algn="l">
              <a:buFont typeface="+mj-lt"/>
              <a:buAutoNum type="arabicPeriod"/>
            </a:pPr>
            <a:r>
              <a:rPr lang="en-US" altLang="ko-KR" sz="2400" b="1" i="0" u="none" strike="noStrike" dirty="0">
                <a:solidFill>
                  <a:srgbClr val="7030A0"/>
                </a:solidFill>
                <a:effectLst/>
              </a:rPr>
              <a:t>User</a:t>
            </a:r>
            <a:r>
              <a:rPr lang="en-US" altLang="ko-KR" sz="2400" b="0" i="0" u="none" strike="noStrike" dirty="0">
                <a:solidFill>
                  <a:srgbClr val="7030A0"/>
                </a:solidFill>
                <a:effectLst/>
              </a:rPr>
              <a:t> gives a voice command (e.g., "Turn on the air conditioner").</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processes the command using speech-to-text conversion.</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interprets the command and identifies the corresponding appliance.</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executes the command and provides feedback (voice or display).</a:t>
            </a:r>
          </a:p>
          <a:p>
            <a:pPr algn="l">
              <a:buFont typeface="+mj-lt"/>
              <a:buAutoNum type="arabicPeriod"/>
            </a:pPr>
            <a:r>
              <a:rPr lang="en-US" altLang="ko-KR" sz="2400" b="1" i="0" u="none" strike="noStrike" dirty="0">
                <a:solidFill>
                  <a:srgbClr val="7030A0"/>
                </a:solidFill>
                <a:effectLst/>
              </a:rPr>
              <a:t>System</a:t>
            </a:r>
            <a:r>
              <a:rPr lang="en-US" altLang="ko-KR" sz="2400" b="0" i="0" u="none" strike="noStrike" dirty="0">
                <a:solidFill>
                  <a:srgbClr val="7030A0"/>
                </a:solidFill>
                <a:effectLst/>
              </a:rPr>
              <a:t> confirms successful execution to the </a:t>
            </a:r>
            <a:r>
              <a:rPr lang="en-US" altLang="ko-KR" sz="2400" b="1" i="0" u="none" strike="noStrike" dirty="0">
                <a:solidFill>
                  <a:srgbClr val="7030A0"/>
                </a:solidFill>
                <a:effectLst/>
              </a:rPr>
              <a:t>User</a:t>
            </a:r>
            <a:r>
              <a:rPr lang="en-US" altLang="ko-KR" sz="2400" b="0" i="0" u="none" strike="noStrike" dirty="0">
                <a:solidFill>
                  <a:srgbClr val="7030A0"/>
                </a:solidFill>
                <a:effectLst/>
              </a:rPr>
              <a:t>.</a:t>
            </a:r>
          </a:p>
        </p:txBody>
      </p:sp>
      <p:sp>
        <p:nvSpPr>
          <p:cNvPr id="4" name="날짜 개체 틀 3">
            <a:extLst>
              <a:ext uri="{FF2B5EF4-FFF2-40B4-BE49-F238E27FC236}">
                <a16:creationId xmlns:a16="http://schemas.microsoft.com/office/drawing/2014/main" id="{4C3CEDC0-39E6-9E7C-3EBF-176BC812C72D}"/>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400D9537-9A0B-C6F5-ECE2-586DA06242B9}"/>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2F77DF93-891B-C991-A30E-3D9FA1CBFD6A}"/>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31</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2AB1D041-77DD-DB1A-8C26-651DD5AA44A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313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1" end="1"/>
                                            </p:txEl>
                                          </p:spTgt>
                                        </p:tgtEl>
                                      </p:cBhvr>
                                    </p:animEffect>
                                  </p:childTnLst>
                                </p:cTn>
                              </p:par>
                              <p:par>
                                <p:cTn id="19" presetID="41" presetClass="entr" presetSubtype="0" fill="hold" nodeType="with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2" end="2"/>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4" end="4"/>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5" end="5"/>
                                            </p:txEl>
                                          </p:spTgt>
                                        </p:tgtEl>
                                      </p:cBhvr>
                                    </p:animEffect>
                                  </p:childTnLst>
                                </p:cTn>
                              </p:par>
                              <p:par>
                                <p:cTn id="47" presetID="41" presetClass="entr" presetSubtype="0" fill="hold" nodeType="withEffect">
                                  <p:stCondLst>
                                    <p:cond delay="0"/>
                                  </p:stCondLst>
                                  <p:iterate type="lt">
                                    <p:tmPct val="10000"/>
                                  </p:iterate>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1"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
                                            <p:txEl>
                                              <p:pRg st="6" end="6"/>
                                            </p:txEl>
                                          </p:spTgt>
                                        </p:tgtEl>
                                      </p:cBhvr>
                                    </p:animEffect>
                                  </p:childTnLst>
                                </p:cTn>
                              </p:par>
                              <p:par>
                                <p:cTn id="54" presetID="41" presetClass="entr" presetSubtype="0" fill="hold" nodeType="withEffect">
                                  <p:stCondLst>
                                    <p:cond delay="0"/>
                                  </p:stCondLst>
                                  <p:iterate type="lt">
                                    <p:tmPct val="10000"/>
                                  </p:iterate>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8"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FB8105-AB0B-6E3E-09DF-D11E5A6AB7D9}"/>
              </a:ext>
            </a:extLst>
          </p:cNvPr>
          <p:cNvSpPr>
            <a:spLocks noGrp="1"/>
          </p:cNvSpPr>
          <p:nvPr>
            <p:ph type="title"/>
          </p:nvPr>
        </p:nvSpPr>
        <p:spPr/>
        <p:txBody>
          <a:bodyPr/>
          <a:lstStyle/>
          <a:p>
            <a:r>
              <a:rPr kumimoji="1" lang="en-US" altLang="ko-KR" dirty="0"/>
              <a:t>Alternative </a:t>
            </a:r>
            <a:r>
              <a:rPr lang="en-US" altLang="ko-KR" dirty="0"/>
              <a:t>Use Case Scenarios Generated by ChatGPT</a:t>
            </a:r>
            <a:endParaRPr kumimoji="1" lang="ko-KR" altLang="en-US" dirty="0"/>
          </a:p>
        </p:txBody>
      </p:sp>
      <p:sp>
        <p:nvSpPr>
          <p:cNvPr id="3" name="내용 개체 틀 2">
            <a:extLst>
              <a:ext uri="{FF2B5EF4-FFF2-40B4-BE49-F238E27FC236}">
                <a16:creationId xmlns:a16="http://schemas.microsoft.com/office/drawing/2014/main" id="{1742E960-71AB-3249-C26D-53D060C4EF3E}"/>
              </a:ext>
            </a:extLst>
          </p:cNvPr>
          <p:cNvSpPr>
            <a:spLocks noGrp="1"/>
          </p:cNvSpPr>
          <p:nvPr>
            <p:ph idx="1"/>
          </p:nvPr>
        </p:nvSpPr>
        <p:spPr>
          <a:xfrm>
            <a:off x="609600" y="914399"/>
            <a:ext cx="11506200" cy="5544553"/>
          </a:xfrm>
        </p:spPr>
        <p:txBody>
          <a:bodyPr>
            <a:normAutofit fontScale="77500" lnSpcReduction="20000"/>
          </a:bodyPr>
          <a:lstStyle/>
          <a:p>
            <a:pPr marL="0" indent="0" algn="l">
              <a:lnSpc>
                <a:spcPct val="120000"/>
              </a:lnSpc>
              <a:spcBef>
                <a:spcPts val="0"/>
              </a:spcBef>
              <a:buNone/>
            </a:pPr>
            <a:r>
              <a:rPr lang="en-US" altLang="ko-KR" b="1" i="0" u="none" strike="noStrike" dirty="0">
                <a:solidFill>
                  <a:srgbClr val="7030A0"/>
                </a:solidFill>
                <a:effectLst/>
              </a:rPr>
              <a:t>1. Incorrect Wake Word Detection</a:t>
            </a:r>
          </a:p>
          <a:p>
            <a:pPr marL="0" indent="0" algn="l">
              <a:lnSpc>
                <a:spcPct val="120000"/>
              </a:lnSpc>
              <a:spcBef>
                <a:spcPts val="0"/>
              </a:spcBef>
              <a:buNone/>
            </a:pPr>
            <a:r>
              <a:rPr lang="en-US" altLang="ko-KR" b="0" i="0" u="none" strike="noStrike" dirty="0">
                <a:solidFill>
                  <a:srgbClr val="7030A0"/>
                </a:solidFill>
                <a:effectLst/>
              </a:rPr>
              <a:t>   1.1 User tries to wake up the system with an </a:t>
            </a:r>
            <a:r>
              <a:rPr lang="en-US" altLang="ko-KR" b="0" i="0" u="sng" strike="noStrike" dirty="0">
                <a:solidFill>
                  <a:srgbClr val="7030A0"/>
                </a:solidFill>
                <a:effectLst/>
              </a:rPr>
              <a:t>unrecognized phrase</a:t>
            </a:r>
            <a:r>
              <a:rPr lang="en-US" altLang="ko-KR" b="0" i="0" u="none" strike="noStrike" dirty="0">
                <a:solidFill>
                  <a:srgbClr val="7030A0"/>
                </a:solidFill>
                <a:effectLst/>
              </a:rPr>
              <a:t>.</a:t>
            </a:r>
          </a:p>
          <a:p>
            <a:pPr marL="0" indent="0" algn="l">
              <a:lnSpc>
                <a:spcPct val="120000"/>
              </a:lnSpc>
              <a:spcBef>
                <a:spcPts val="0"/>
              </a:spcBef>
              <a:buNone/>
            </a:pPr>
            <a:r>
              <a:rPr lang="en-US" altLang="ko-KR" b="0" i="0" u="none" strike="noStrike" dirty="0">
                <a:solidFill>
                  <a:srgbClr val="7030A0"/>
                </a:solidFill>
                <a:effectLst/>
              </a:rPr>
              <a:t>   1.2 System does not activate or asks the user to repeat.</a:t>
            </a:r>
          </a:p>
          <a:p>
            <a:pPr marL="0" indent="0" algn="l">
              <a:lnSpc>
                <a:spcPct val="120000"/>
              </a:lnSpc>
              <a:spcBef>
                <a:spcPts val="0"/>
              </a:spcBef>
              <a:buNone/>
            </a:pPr>
            <a:r>
              <a:rPr lang="en-US" altLang="ko-KR" b="0" i="0" u="none" strike="noStrike" dirty="0">
                <a:solidFill>
                  <a:srgbClr val="7030A0"/>
                </a:solidFill>
                <a:effectLst/>
              </a:rPr>
              <a:t>   1.3 User retries with the correct wake word, and the system proceeds as normal.</a:t>
            </a:r>
          </a:p>
          <a:p>
            <a:pPr marL="0" indent="0" algn="l">
              <a:lnSpc>
                <a:spcPct val="120000"/>
              </a:lnSpc>
              <a:spcBef>
                <a:spcPts val="0"/>
              </a:spcBef>
              <a:buNone/>
            </a:pPr>
            <a:endParaRPr lang="en-US" altLang="ko-KR" b="0" i="0" u="none" strike="noStrike" dirty="0">
              <a:solidFill>
                <a:srgbClr val="7030A0"/>
              </a:solidFill>
              <a:effectLst/>
            </a:endParaRPr>
          </a:p>
          <a:p>
            <a:pPr marL="0" indent="0" algn="l">
              <a:lnSpc>
                <a:spcPct val="120000"/>
              </a:lnSpc>
              <a:spcBef>
                <a:spcPts val="0"/>
              </a:spcBef>
              <a:buNone/>
            </a:pPr>
            <a:r>
              <a:rPr lang="en-US" altLang="ko-KR" b="1" i="0" u="none" strike="noStrike" dirty="0">
                <a:solidFill>
                  <a:srgbClr val="7030A0"/>
                </a:solidFill>
                <a:effectLst/>
              </a:rPr>
              <a:t>2. Ambiguous Command Given</a:t>
            </a:r>
            <a:endParaRPr lang="en-US" altLang="ko-KR" b="0" i="0" u="none" strike="noStrike" dirty="0">
              <a:solidFill>
                <a:srgbClr val="7030A0"/>
              </a:solidFill>
              <a:effectLst/>
            </a:endParaRPr>
          </a:p>
          <a:p>
            <a:pPr marL="0" indent="0" algn="l">
              <a:lnSpc>
                <a:spcPct val="120000"/>
              </a:lnSpc>
              <a:spcBef>
                <a:spcPts val="0"/>
              </a:spcBef>
              <a:buNone/>
            </a:pPr>
            <a:r>
              <a:rPr lang="en-US" altLang="ko-KR" b="0" i="0" u="none" strike="noStrike" dirty="0">
                <a:solidFill>
                  <a:srgbClr val="7030A0"/>
                </a:solidFill>
                <a:effectLst/>
              </a:rPr>
              <a:t>   2.1 User says, "Turn it on."</a:t>
            </a:r>
          </a:p>
          <a:p>
            <a:pPr marL="0" indent="0" algn="l">
              <a:lnSpc>
                <a:spcPct val="120000"/>
              </a:lnSpc>
              <a:spcBef>
                <a:spcPts val="0"/>
              </a:spcBef>
              <a:buNone/>
            </a:pPr>
            <a:r>
              <a:rPr lang="en-US" altLang="ko-KR" b="0" i="0" u="none" strike="noStrike" dirty="0">
                <a:solidFill>
                  <a:srgbClr val="7030A0"/>
                </a:solidFill>
                <a:effectLst/>
              </a:rPr>
              <a:t>   2.2 System </a:t>
            </a:r>
            <a:r>
              <a:rPr lang="en-US" altLang="ko-KR" b="0" i="0" u="sng" strike="noStrike" dirty="0">
                <a:solidFill>
                  <a:srgbClr val="7030A0"/>
                </a:solidFill>
                <a:effectLst/>
              </a:rPr>
              <a:t>cannot determine which appliance</a:t>
            </a:r>
            <a:r>
              <a:rPr lang="en-US" altLang="ko-KR" b="0" i="0" u="none" strike="noStrike" dirty="0">
                <a:solidFill>
                  <a:srgbClr val="7030A0"/>
                </a:solidFill>
                <a:effectLst/>
              </a:rPr>
              <a:t> is being referred to.</a:t>
            </a:r>
          </a:p>
          <a:p>
            <a:pPr marL="0" indent="0" algn="l">
              <a:lnSpc>
                <a:spcPct val="120000"/>
              </a:lnSpc>
              <a:spcBef>
                <a:spcPts val="0"/>
              </a:spcBef>
              <a:buNone/>
            </a:pPr>
            <a:r>
              <a:rPr lang="en-US" altLang="ko-KR" b="0" i="0" u="none" strike="noStrike" dirty="0">
                <a:solidFill>
                  <a:srgbClr val="7030A0"/>
                </a:solidFill>
                <a:effectLst/>
              </a:rPr>
              <a:t>   2.3 System asks for clarification (e.g., "Which device would you like to turn on?").</a:t>
            </a:r>
          </a:p>
          <a:p>
            <a:pPr marL="0" indent="0" algn="l">
              <a:lnSpc>
                <a:spcPct val="120000"/>
              </a:lnSpc>
              <a:spcBef>
                <a:spcPts val="0"/>
              </a:spcBef>
              <a:buNone/>
            </a:pPr>
            <a:r>
              <a:rPr lang="en-US" altLang="ko-KR" b="0" i="0" u="none" strike="noStrike" dirty="0">
                <a:solidFill>
                  <a:srgbClr val="7030A0"/>
                </a:solidFill>
                <a:effectLst/>
              </a:rPr>
              <a:t>   2.4 User provides a specific command, and the system executes it.</a:t>
            </a:r>
          </a:p>
          <a:p>
            <a:pPr marL="0" indent="0" algn="l">
              <a:lnSpc>
                <a:spcPct val="120000"/>
              </a:lnSpc>
              <a:spcBef>
                <a:spcPts val="0"/>
              </a:spcBef>
              <a:buNone/>
            </a:pPr>
            <a:r>
              <a:rPr lang="en-US" altLang="ko-KR" b="0" i="0" u="none" strike="noStrike" dirty="0">
                <a:solidFill>
                  <a:srgbClr val="7030A0"/>
                </a:solidFill>
                <a:effectLst/>
              </a:rPr>
              <a:t>...</a:t>
            </a:r>
          </a:p>
          <a:p>
            <a:pPr marL="0" indent="0" algn="l">
              <a:lnSpc>
                <a:spcPct val="120000"/>
              </a:lnSpc>
              <a:spcBef>
                <a:spcPts val="0"/>
              </a:spcBef>
              <a:buNone/>
            </a:pPr>
            <a:r>
              <a:rPr lang="en-US" altLang="ko-KR" b="1" i="0" u="none" strike="noStrike" dirty="0">
                <a:solidFill>
                  <a:srgbClr val="7030A0"/>
                </a:solidFill>
                <a:effectLst/>
              </a:rPr>
              <a:t>4. Background Noise Interference</a:t>
            </a:r>
          </a:p>
          <a:p>
            <a:pPr marL="0" indent="0" algn="l">
              <a:lnSpc>
                <a:spcPct val="120000"/>
              </a:lnSpc>
              <a:spcBef>
                <a:spcPts val="0"/>
              </a:spcBef>
              <a:buNone/>
            </a:pPr>
            <a:r>
              <a:rPr lang="en-US" altLang="ko-KR" b="0" i="0" u="none" strike="noStrike" dirty="0">
                <a:solidFill>
                  <a:srgbClr val="7030A0"/>
                </a:solidFill>
                <a:effectLst/>
              </a:rPr>
              <a:t>   4.1 User gives a command in a </a:t>
            </a:r>
            <a:r>
              <a:rPr lang="en-US" altLang="ko-KR" b="0" i="0" u="sng" strike="noStrike" dirty="0">
                <a:solidFill>
                  <a:srgbClr val="FF0000"/>
                </a:solidFill>
                <a:effectLst/>
              </a:rPr>
              <a:t>noisy</a:t>
            </a:r>
            <a:r>
              <a:rPr lang="en-US" altLang="ko-KR" b="0" i="0" u="sng" strike="noStrike" dirty="0">
                <a:solidFill>
                  <a:srgbClr val="7030A0"/>
                </a:solidFill>
                <a:effectLst/>
              </a:rPr>
              <a:t> environment</a:t>
            </a:r>
            <a:r>
              <a:rPr lang="en-US" altLang="ko-KR" b="0" i="0" u="none" strike="noStrike" dirty="0">
                <a:solidFill>
                  <a:srgbClr val="7030A0"/>
                </a:solidFill>
                <a:effectLst/>
              </a:rPr>
              <a:t>.</a:t>
            </a:r>
          </a:p>
          <a:p>
            <a:pPr marL="0" indent="0" algn="l">
              <a:lnSpc>
                <a:spcPct val="120000"/>
              </a:lnSpc>
              <a:spcBef>
                <a:spcPts val="0"/>
              </a:spcBef>
              <a:buNone/>
            </a:pPr>
            <a:r>
              <a:rPr lang="en-US" altLang="ko-KR" b="0" i="0" u="none" strike="noStrike" dirty="0">
                <a:solidFill>
                  <a:srgbClr val="7030A0"/>
                </a:solidFill>
                <a:effectLst/>
              </a:rPr>
              <a:t>   4.2 System misinterprets the command or does not recognize it.</a:t>
            </a:r>
          </a:p>
          <a:p>
            <a:pPr marL="0" indent="0" algn="l">
              <a:lnSpc>
                <a:spcPct val="120000"/>
              </a:lnSpc>
              <a:spcBef>
                <a:spcPts val="0"/>
              </a:spcBef>
              <a:buNone/>
            </a:pPr>
            <a:r>
              <a:rPr lang="en-US" altLang="ko-KR" b="0" i="0" u="none" strike="noStrike" dirty="0">
                <a:solidFill>
                  <a:srgbClr val="7030A0"/>
                </a:solidFill>
                <a:effectLst/>
              </a:rPr>
              <a:t>   4.3 System asks the user to repeat the command.</a:t>
            </a:r>
          </a:p>
          <a:p>
            <a:pPr marL="0" indent="0" algn="l">
              <a:lnSpc>
                <a:spcPct val="120000"/>
              </a:lnSpc>
              <a:spcBef>
                <a:spcPts val="0"/>
              </a:spcBef>
              <a:buNone/>
            </a:pPr>
            <a:r>
              <a:rPr lang="en-US" altLang="ko-KR" b="0" i="0" u="none" strike="noStrike" dirty="0">
                <a:solidFill>
                  <a:srgbClr val="7030A0"/>
                </a:solidFill>
                <a:effectLst/>
              </a:rPr>
              <a:t>   4.4 If the environment remains too noisy, the system suggests using manual input instead.</a:t>
            </a:r>
          </a:p>
        </p:txBody>
      </p:sp>
      <p:sp>
        <p:nvSpPr>
          <p:cNvPr id="4" name="날짜 개체 틀 3">
            <a:extLst>
              <a:ext uri="{FF2B5EF4-FFF2-40B4-BE49-F238E27FC236}">
                <a16:creationId xmlns:a16="http://schemas.microsoft.com/office/drawing/2014/main" id="{BB22AEF1-18DC-9FC6-2411-82176653F230}"/>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4729A4B1-5699-D810-CF12-B2891F1A9631}"/>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A442FF1E-0621-A31F-8552-BD1648AC65BF}"/>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32</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8BC49B87-BDAF-D182-2FD1-0A5A7A3E0C5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480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1" end="1"/>
                                            </p:txEl>
                                          </p:spTgt>
                                        </p:tgtEl>
                                      </p:cBhvr>
                                    </p:animEffect>
                                  </p:childTnLst>
                                </p:cTn>
                              </p:par>
                              <p:par>
                                <p:cTn id="19" presetID="41" presetClass="entr" presetSubtype="0" fill="hold" nodeType="withEffect">
                                  <p:stCondLst>
                                    <p:cond delay="0"/>
                                  </p:stCondLst>
                                  <p:iterate type="lt">
                                    <p:tmPct val="10000"/>
                                  </p:iterate>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2" end="2"/>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7"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3">
                                            <p:txEl>
                                              <p:pRg st="5" end="5"/>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6" end="6"/>
                                            </p:txEl>
                                          </p:spTgt>
                                        </p:tgtEl>
                                      </p:cBhvr>
                                    </p:animEffect>
                                  </p:childTnLst>
                                </p:cTn>
                              </p:par>
                              <p:par>
                                <p:cTn id="47" presetID="41" presetClass="entr" presetSubtype="0" fill="hold" nodeType="withEffect">
                                  <p:stCondLst>
                                    <p:cond delay="0"/>
                                  </p:stCondLst>
                                  <p:iterate type="lt">
                                    <p:tmPct val="10000"/>
                                  </p:iterate>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1"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
                                            <p:txEl>
                                              <p:pRg st="7" end="7"/>
                                            </p:txEl>
                                          </p:spTgt>
                                        </p:tgtEl>
                                      </p:cBhvr>
                                    </p:animEffect>
                                  </p:childTnLst>
                                </p:cTn>
                              </p:par>
                              <p:par>
                                <p:cTn id="54" presetID="41" presetClass="entr" presetSubtype="0" fill="hold" nodeType="withEffect">
                                  <p:stCondLst>
                                    <p:cond delay="0"/>
                                  </p:stCondLst>
                                  <p:iterate type="lt">
                                    <p:tmPct val="10000"/>
                                  </p:iterate>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58"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
                                            <p:txEl>
                                              <p:pRg st="8" end="8"/>
                                            </p:txEl>
                                          </p:spTgt>
                                        </p:tgtEl>
                                      </p:cBhvr>
                                    </p:animEffect>
                                  </p:childTnLst>
                                </p:cTn>
                              </p:par>
                              <p:par>
                                <p:cTn id="61" presetID="41" presetClass="entr" presetSubtype="0" fill="hold" nodeType="withEffect">
                                  <p:stCondLst>
                                    <p:cond delay="0"/>
                                  </p:stCondLst>
                                  <p:iterate type="lt">
                                    <p:tmPct val="10000"/>
                                  </p:iterate>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65"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
                                            <p:txEl>
                                              <p:pRg st="9" end="9"/>
                                            </p:txEl>
                                          </p:spTgt>
                                        </p:tgtEl>
                                      </p:cBhvr>
                                    </p:animEffect>
                                  </p:childTnLst>
                                </p:cTn>
                              </p:par>
                              <p:par>
                                <p:cTn id="68" presetID="41" presetClass="entr" presetSubtype="0" fill="hold" nodeType="withEffect">
                                  <p:stCondLst>
                                    <p:cond delay="0"/>
                                  </p:stCondLst>
                                  <p:iterate type="lt">
                                    <p:tmPct val="10000"/>
                                  </p:iterate>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72"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
                                            <p:txEl>
                                              <p:pRg st="10" end="10"/>
                                            </p:txEl>
                                          </p:spTgt>
                                        </p:tgtEl>
                                      </p:cBhvr>
                                    </p:animEffect>
                                  </p:childTnLst>
                                </p:cTn>
                              </p:par>
                              <p:par>
                                <p:cTn id="75" presetID="41" presetClass="entr" presetSubtype="0" fill="hold" nodeType="withEffect">
                                  <p:stCondLst>
                                    <p:cond delay="0"/>
                                  </p:stCondLst>
                                  <p:iterate type="lt">
                                    <p:tmPct val="10000"/>
                                  </p:iterate>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p:cTn id="77" dur="500" fill="hold"/>
                                        <p:tgtEl>
                                          <p:spTgt spid="3">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3">
                                            <p:txEl>
                                              <p:pRg st="11" end="11"/>
                                            </p:txEl>
                                          </p:spTgt>
                                        </p:tgtEl>
                                        <p:attrNameLst>
                                          <p:attrName>ppt_y</p:attrName>
                                        </p:attrNameLst>
                                      </p:cBhvr>
                                      <p:tavLst>
                                        <p:tav tm="0">
                                          <p:val>
                                            <p:strVal val="#ppt_y"/>
                                          </p:val>
                                        </p:tav>
                                        <p:tav tm="100000">
                                          <p:val>
                                            <p:strVal val="#ppt_y"/>
                                          </p:val>
                                        </p:tav>
                                      </p:tavLst>
                                    </p:anim>
                                    <p:anim calcmode="lin" valueType="num">
                                      <p:cBhvr>
                                        <p:cTn id="79" dur="500" fill="hold"/>
                                        <p:tgtEl>
                                          <p:spTgt spid="3">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3">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3">
                                            <p:txEl>
                                              <p:pRg st="11" end="11"/>
                                            </p:txEl>
                                          </p:spTgt>
                                        </p:tgtEl>
                                      </p:cBhvr>
                                    </p:animEffect>
                                  </p:childTnLst>
                                </p:cTn>
                              </p:par>
                              <p:par>
                                <p:cTn id="82" presetID="41" presetClass="entr" presetSubtype="0" fill="hold" nodeType="withEffect">
                                  <p:stCondLst>
                                    <p:cond delay="0"/>
                                  </p:stCondLst>
                                  <p:iterate type="lt">
                                    <p:tmPct val="10000"/>
                                  </p:iterate>
                                  <p:childTnLst>
                                    <p:set>
                                      <p:cBhvr>
                                        <p:cTn id="83" dur="1" fill="hold">
                                          <p:stCondLst>
                                            <p:cond delay="0"/>
                                          </p:stCondLst>
                                        </p:cTn>
                                        <p:tgtEl>
                                          <p:spTgt spid="3">
                                            <p:txEl>
                                              <p:pRg st="12" end="12"/>
                                            </p:txEl>
                                          </p:spTgt>
                                        </p:tgtEl>
                                        <p:attrNameLst>
                                          <p:attrName>style.visibility</p:attrName>
                                        </p:attrNameLst>
                                      </p:cBhvr>
                                      <p:to>
                                        <p:strVal val="visible"/>
                                      </p:to>
                                    </p:set>
                                    <p:anim calcmode="lin" valueType="num">
                                      <p:cBhvr>
                                        <p:cTn id="84" dur="500" fill="hold"/>
                                        <p:tgtEl>
                                          <p:spTgt spid="3">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3">
                                            <p:txEl>
                                              <p:pRg st="12" end="12"/>
                                            </p:txEl>
                                          </p:spTgt>
                                        </p:tgtEl>
                                        <p:attrNameLst>
                                          <p:attrName>ppt_y</p:attrName>
                                        </p:attrNameLst>
                                      </p:cBhvr>
                                      <p:tavLst>
                                        <p:tav tm="0">
                                          <p:val>
                                            <p:strVal val="#ppt_y"/>
                                          </p:val>
                                        </p:tav>
                                        <p:tav tm="100000">
                                          <p:val>
                                            <p:strVal val="#ppt_y"/>
                                          </p:val>
                                        </p:tav>
                                      </p:tavLst>
                                    </p:anim>
                                    <p:anim calcmode="lin" valueType="num">
                                      <p:cBhvr>
                                        <p:cTn id="86" dur="500" fill="hold"/>
                                        <p:tgtEl>
                                          <p:spTgt spid="3">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3">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3">
                                            <p:txEl>
                                              <p:pRg st="12" end="12"/>
                                            </p:txEl>
                                          </p:spTgt>
                                        </p:tgtEl>
                                      </p:cBhvr>
                                    </p:animEffect>
                                  </p:childTnLst>
                                </p:cTn>
                              </p:par>
                              <p:par>
                                <p:cTn id="89" presetID="41" presetClass="entr" presetSubtype="0" fill="hold" nodeType="withEffect">
                                  <p:stCondLst>
                                    <p:cond delay="0"/>
                                  </p:stCondLst>
                                  <p:iterate type="lt">
                                    <p:tmPct val="10000"/>
                                  </p:iterate>
                                  <p:childTnLst>
                                    <p:set>
                                      <p:cBhvr>
                                        <p:cTn id="90" dur="1" fill="hold">
                                          <p:stCondLst>
                                            <p:cond delay="0"/>
                                          </p:stCondLst>
                                        </p:cTn>
                                        <p:tgtEl>
                                          <p:spTgt spid="3">
                                            <p:txEl>
                                              <p:pRg st="13" end="13"/>
                                            </p:txEl>
                                          </p:spTgt>
                                        </p:tgtEl>
                                        <p:attrNameLst>
                                          <p:attrName>style.visibility</p:attrName>
                                        </p:attrNameLst>
                                      </p:cBhvr>
                                      <p:to>
                                        <p:strVal val="visible"/>
                                      </p:to>
                                    </p:set>
                                    <p:anim calcmode="lin" valueType="num">
                                      <p:cBhvr>
                                        <p:cTn id="91" dur="500" fill="hold"/>
                                        <p:tgtEl>
                                          <p:spTgt spid="3">
                                            <p:txEl>
                                              <p:pRg st="13"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3">
                                            <p:txEl>
                                              <p:pRg st="13" end="13"/>
                                            </p:txEl>
                                          </p:spTgt>
                                        </p:tgtEl>
                                        <p:attrNameLst>
                                          <p:attrName>ppt_y</p:attrName>
                                        </p:attrNameLst>
                                      </p:cBhvr>
                                      <p:tavLst>
                                        <p:tav tm="0">
                                          <p:val>
                                            <p:strVal val="#ppt_y"/>
                                          </p:val>
                                        </p:tav>
                                        <p:tav tm="100000">
                                          <p:val>
                                            <p:strVal val="#ppt_y"/>
                                          </p:val>
                                        </p:tav>
                                      </p:tavLst>
                                    </p:anim>
                                    <p:anim calcmode="lin" valueType="num">
                                      <p:cBhvr>
                                        <p:cTn id="93" dur="500" fill="hold"/>
                                        <p:tgtEl>
                                          <p:spTgt spid="3">
                                            <p:txEl>
                                              <p:pRg st="13"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3">
                                            <p:txEl>
                                              <p:pRg st="13"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3">
                                            <p:txEl>
                                              <p:pRg st="13" end="13"/>
                                            </p:txEl>
                                          </p:spTgt>
                                        </p:tgtEl>
                                      </p:cBhvr>
                                    </p:animEffect>
                                  </p:childTnLst>
                                </p:cTn>
                              </p:par>
                              <p:par>
                                <p:cTn id="96" presetID="41" presetClass="entr" presetSubtype="0" fill="hold" nodeType="withEffect">
                                  <p:stCondLst>
                                    <p:cond delay="0"/>
                                  </p:stCondLst>
                                  <p:iterate type="lt">
                                    <p:tmPct val="10000"/>
                                  </p:iterate>
                                  <p:childTnLst>
                                    <p:set>
                                      <p:cBhvr>
                                        <p:cTn id="97" dur="1" fill="hold">
                                          <p:stCondLst>
                                            <p:cond delay="0"/>
                                          </p:stCondLst>
                                        </p:cTn>
                                        <p:tgtEl>
                                          <p:spTgt spid="3">
                                            <p:txEl>
                                              <p:pRg st="14" end="14"/>
                                            </p:txEl>
                                          </p:spTgt>
                                        </p:tgtEl>
                                        <p:attrNameLst>
                                          <p:attrName>style.visibility</p:attrName>
                                        </p:attrNameLst>
                                      </p:cBhvr>
                                      <p:to>
                                        <p:strVal val="visible"/>
                                      </p:to>
                                    </p:set>
                                    <p:anim calcmode="lin" valueType="num">
                                      <p:cBhvr>
                                        <p:cTn id="98" dur="500" fill="hold"/>
                                        <p:tgtEl>
                                          <p:spTgt spid="3">
                                            <p:txEl>
                                              <p:pRg st="14" end="14"/>
                                            </p:txEl>
                                          </p:spTgt>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3">
                                            <p:txEl>
                                              <p:pRg st="14" end="14"/>
                                            </p:txEl>
                                          </p:spTgt>
                                        </p:tgtEl>
                                        <p:attrNameLst>
                                          <p:attrName>ppt_y</p:attrName>
                                        </p:attrNameLst>
                                      </p:cBhvr>
                                      <p:tavLst>
                                        <p:tav tm="0">
                                          <p:val>
                                            <p:strVal val="#ppt_y"/>
                                          </p:val>
                                        </p:tav>
                                        <p:tav tm="100000">
                                          <p:val>
                                            <p:strVal val="#ppt_y"/>
                                          </p:val>
                                        </p:tav>
                                      </p:tavLst>
                                    </p:anim>
                                    <p:anim calcmode="lin" valueType="num">
                                      <p:cBhvr>
                                        <p:cTn id="100" dur="500" fill="hold"/>
                                        <p:tgtEl>
                                          <p:spTgt spid="3">
                                            <p:txEl>
                                              <p:pRg st="14" end="1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3">
                                            <p:txEl>
                                              <p:pRg st="14" end="1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3">
                                            <p:txEl>
                                              <p:pRg st="14" end="14"/>
                                            </p:txEl>
                                          </p:spTgt>
                                        </p:tgtEl>
                                      </p:cBhvr>
                                    </p:animEffect>
                                  </p:childTnLst>
                                </p:cTn>
                              </p:par>
                              <p:par>
                                <p:cTn id="103" presetID="41" presetClass="entr" presetSubtype="0" fill="hold" nodeType="withEffect">
                                  <p:stCondLst>
                                    <p:cond delay="0"/>
                                  </p:stCondLst>
                                  <p:iterate type="lt">
                                    <p:tmPct val="10000"/>
                                  </p:iterate>
                                  <p:childTnLst>
                                    <p:set>
                                      <p:cBhvr>
                                        <p:cTn id="104" dur="1" fill="hold">
                                          <p:stCondLst>
                                            <p:cond delay="0"/>
                                          </p:stCondLst>
                                        </p:cTn>
                                        <p:tgtEl>
                                          <p:spTgt spid="3">
                                            <p:txEl>
                                              <p:pRg st="15" end="15"/>
                                            </p:txEl>
                                          </p:spTgt>
                                        </p:tgtEl>
                                        <p:attrNameLst>
                                          <p:attrName>style.visibility</p:attrName>
                                        </p:attrNameLst>
                                      </p:cBhvr>
                                      <p:to>
                                        <p:strVal val="visible"/>
                                      </p:to>
                                    </p:set>
                                    <p:anim calcmode="lin" valueType="num">
                                      <p:cBhvr>
                                        <p:cTn id="105" dur="500" fill="hold"/>
                                        <p:tgtEl>
                                          <p:spTgt spid="3">
                                            <p:txEl>
                                              <p:pRg st="15" end="1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3">
                                            <p:txEl>
                                              <p:pRg st="15" end="15"/>
                                            </p:txEl>
                                          </p:spTgt>
                                        </p:tgtEl>
                                        <p:attrNameLst>
                                          <p:attrName>ppt_y</p:attrName>
                                        </p:attrNameLst>
                                      </p:cBhvr>
                                      <p:tavLst>
                                        <p:tav tm="0">
                                          <p:val>
                                            <p:strVal val="#ppt_y"/>
                                          </p:val>
                                        </p:tav>
                                        <p:tav tm="100000">
                                          <p:val>
                                            <p:strVal val="#ppt_y"/>
                                          </p:val>
                                        </p:tav>
                                      </p:tavLst>
                                    </p:anim>
                                    <p:anim calcmode="lin" valueType="num">
                                      <p:cBhvr>
                                        <p:cTn id="107" dur="500" fill="hold"/>
                                        <p:tgtEl>
                                          <p:spTgt spid="3">
                                            <p:txEl>
                                              <p:pRg st="15" end="1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3">
                                            <p:txEl>
                                              <p:pRg st="15" end="1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sz="3600" dirty="0"/>
              <a:t>Use Case Modeling for Your Project </a:t>
            </a:r>
            <a:r>
              <a:rPr lang="en-US" altLang="ko-KR" sz="2400" dirty="0">
                <a:solidFill>
                  <a:srgbClr val="0070C0"/>
                </a:solidFill>
              </a:rPr>
              <a:t>(Individual Practice)</a:t>
            </a:r>
            <a:endParaRPr lang="ko-KR" altLang="en-US" sz="2400" dirty="0">
              <a:solidFill>
                <a:srgbClr val="0070C0"/>
              </a:solidFill>
            </a:endParaRPr>
          </a:p>
        </p:txBody>
      </p:sp>
      <p:sp>
        <p:nvSpPr>
          <p:cNvPr id="3" name="내용 개체 틀 2"/>
          <p:cNvSpPr>
            <a:spLocks noGrp="1"/>
          </p:cNvSpPr>
          <p:nvPr>
            <p:ph idx="1"/>
          </p:nvPr>
        </p:nvSpPr>
        <p:spPr>
          <a:xfrm>
            <a:off x="609600" y="990600"/>
            <a:ext cx="11055019" cy="5562600"/>
          </a:xfrm>
        </p:spPr>
        <p:txBody>
          <a:bodyPr>
            <a:normAutofit/>
          </a:bodyPr>
          <a:lstStyle/>
          <a:p>
            <a:pPr eaLnBrk="1" hangingPunct="1">
              <a:lnSpc>
                <a:spcPct val="90000"/>
              </a:lnSpc>
              <a:buFont typeface="Wingdings" charset="2"/>
              <a:buChar char="§"/>
              <a:defRPr/>
            </a:pPr>
            <a:r>
              <a:rPr lang="en-US" altLang="ko-KR" b="1" dirty="0"/>
              <a:t>Goal</a:t>
            </a:r>
            <a:r>
              <a:rPr lang="en-US" altLang="ko-KR" dirty="0"/>
              <a:t>: Describe the </a:t>
            </a:r>
            <a:r>
              <a:rPr lang="en-US" altLang="ko-KR" u="sng" dirty="0"/>
              <a:t>requirements</a:t>
            </a:r>
            <a:r>
              <a:rPr lang="en-US" altLang="ko-KR" dirty="0"/>
              <a:t> of a subsystem of your project by doing use case modeling</a:t>
            </a:r>
          </a:p>
          <a:p>
            <a:pPr eaLnBrk="1" hangingPunct="1">
              <a:lnSpc>
                <a:spcPct val="90000"/>
              </a:lnSpc>
              <a:buFont typeface="Wingdings" charset="2"/>
              <a:buChar char="§"/>
              <a:defRPr/>
            </a:pPr>
            <a:r>
              <a:rPr lang="en-US" altLang="ko-KR" b="1" dirty="0"/>
              <a:t>Purpose</a:t>
            </a:r>
            <a:r>
              <a:rPr lang="en-US" altLang="ko-KR" dirty="0"/>
              <a:t>: </a:t>
            </a:r>
          </a:p>
          <a:p>
            <a:pPr lvl="1" eaLnBrk="1" hangingPunct="1">
              <a:lnSpc>
                <a:spcPct val="90000"/>
              </a:lnSpc>
              <a:buFont typeface="Arial" charset="0"/>
              <a:buChar char="•"/>
              <a:defRPr/>
            </a:pPr>
            <a:r>
              <a:rPr lang="en-US" altLang="ko-KR" dirty="0"/>
              <a:t>Exercise use case modeling by using a UML tool</a:t>
            </a:r>
          </a:p>
          <a:p>
            <a:pPr eaLnBrk="1" hangingPunct="1">
              <a:lnSpc>
                <a:spcPct val="90000"/>
              </a:lnSpc>
              <a:buFont typeface="Wingdings" charset="2"/>
              <a:buChar char="§"/>
              <a:defRPr/>
            </a:pPr>
            <a:r>
              <a:rPr lang="en-US" altLang="ko-KR" b="1" dirty="0"/>
              <a:t>Suggested outline of the outcome</a:t>
            </a:r>
          </a:p>
          <a:p>
            <a:pPr lvl="1" eaLnBrk="1" hangingPunct="1">
              <a:lnSpc>
                <a:spcPct val="90000"/>
              </a:lnSpc>
              <a:buFont typeface="Arial" charset="0"/>
              <a:buChar char="•"/>
              <a:defRPr/>
            </a:pPr>
            <a:r>
              <a:rPr lang="en-US" altLang="ko-KR" dirty="0"/>
              <a:t>Give a brief description of </a:t>
            </a:r>
            <a:r>
              <a:rPr lang="en-US" altLang="ko-KR" u="sng" dirty="0"/>
              <a:t>your problem (subsystem)</a:t>
            </a:r>
          </a:p>
          <a:p>
            <a:pPr lvl="1" eaLnBrk="1" hangingPunct="1">
              <a:lnSpc>
                <a:spcPct val="90000"/>
              </a:lnSpc>
              <a:buFont typeface="Arial" charset="0"/>
              <a:buChar char="•"/>
              <a:defRPr/>
            </a:pPr>
            <a:r>
              <a:rPr lang="en-US" altLang="ko-KR" dirty="0"/>
              <a:t>Identify and briefly describe </a:t>
            </a:r>
            <a:r>
              <a:rPr lang="en-US" altLang="ko-KR" u="sng" dirty="0"/>
              <a:t>actors</a:t>
            </a:r>
            <a:r>
              <a:rPr lang="en-US" altLang="ko-KR" dirty="0"/>
              <a:t> (not stakeholders)</a:t>
            </a:r>
          </a:p>
          <a:p>
            <a:pPr lvl="1" eaLnBrk="1" hangingPunct="1">
              <a:lnSpc>
                <a:spcPct val="90000"/>
              </a:lnSpc>
              <a:buFont typeface="Arial" charset="0"/>
              <a:buChar char="•"/>
              <a:defRPr/>
            </a:pPr>
            <a:r>
              <a:rPr lang="en-US" altLang="ko-KR" dirty="0"/>
              <a:t>Identify an initial set of </a:t>
            </a:r>
            <a:r>
              <a:rPr lang="en-US" altLang="ko-KR" u="sng" dirty="0"/>
              <a:t>use cases</a:t>
            </a:r>
            <a:r>
              <a:rPr lang="en-US" altLang="ko-KR" dirty="0"/>
              <a:t>, </a:t>
            </a:r>
            <a:r>
              <a:rPr lang="en-US" altLang="ko-KR" u="sng" dirty="0"/>
              <a:t>structure</a:t>
            </a:r>
            <a:r>
              <a:rPr lang="en-US" altLang="ko-KR" dirty="0"/>
              <a:t> the use case diagram</a:t>
            </a:r>
          </a:p>
          <a:p>
            <a:pPr lvl="1" eaLnBrk="1" hangingPunct="1">
              <a:lnSpc>
                <a:spcPct val="90000"/>
              </a:lnSpc>
              <a:buFont typeface="Arial" charset="0"/>
              <a:buChar char="•"/>
              <a:defRPr/>
            </a:pPr>
            <a:r>
              <a:rPr lang="en-US" altLang="ko-KR" dirty="0"/>
              <a:t>Write </a:t>
            </a:r>
            <a:r>
              <a:rPr lang="en-US" altLang="ko-KR" u="sng" dirty="0"/>
              <a:t>use case descriptions</a:t>
            </a:r>
          </a:p>
          <a:p>
            <a:pPr lvl="1" eaLnBrk="1" hangingPunct="1">
              <a:lnSpc>
                <a:spcPct val="90000"/>
              </a:lnSpc>
              <a:buFont typeface="Arial" charset="0"/>
              <a:buChar char="•"/>
              <a:defRPr/>
            </a:pPr>
            <a:r>
              <a:rPr lang="en-US" altLang="ko-KR" dirty="0"/>
              <a:t>Describe </a:t>
            </a:r>
            <a:r>
              <a:rPr lang="en-US" altLang="ko-KR" u="sng" dirty="0"/>
              <a:t>alternative scenarios</a:t>
            </a:r>
            <a:r>
              <a:rPr lang="en-US" altLang="ko-KR" dirty="0"/>
              <a:t> for the use cases</a:t>
            </a:r>
          </a:p>
          <a:p>
            <a:pPr marL="457200" lvl="1" indent="0" eaLnBrk="1" hangingPunct="1">
              <a:lnSpc>
                <a:spcPct val="90000"/>
              </a:lnSpc>
              <a:spcBef>
                <a:spcPts val="1776"/>
              </a:spcBef>
              <a:buNone/>
              <a:defRPr/>
            </a:pPr>
            <a:r>
              <a:rPr lang="en-US" altLang="ko-KR" dirty="0">
                <a:solidFill>
                  <a:srgbClr val="0432FF"/>
                </a:solidFill>
                <a:sym typeface="Wingdings" pitchFamily="2" charset="2"/>
              </a:rPr>
              <a:t> </a:t>
            </a:r>
            <a:r>
              <a:rPr lang="en-US" altLang="ko-KR" i="1" dirty="0">
                <a:solidFill>
                  <a:srgbClr val="0432FF"/>
                </a:solidFill>
                <a:sym typeface="Wingdings" pitchFamily="2" charset="2"/>
              </a:rPr>
              <a:t>This outcome can be used for writing Software Requirements Specification (SRS) for your team project.</a:t>
            </a:r>
            <a:endParaRPr lang="en-US" altLang="ko-KR" i="1" dirty="0">
              <a:solidFill>
                <a:srgbClr val="0432FF"/>
              </a:solidFill>
            </a:endParaRPr>
          </a:p>
        </p:txBody>
      </p:sp>
      <p:sp>
        <p:nvSpPr>
          <p:cNvPr id="4" name="날짜 개체 틀 3"/>
          <p:cNvSpPr>
            <a:spLocks noGrp="1"/>
          </p:cNvSpPr>
          <p:nvPr>
            <p:ph type="dt" sz="half" idx="10"/>
          </p:nvPr>
        </p:nvSpPr>
        <p:spPr/>
        <p:txBody>
          <a:bodyPr/>
          <a:lstStyle/>
          <a:p>
            <a:pPr>
              <a:defRPr/>
            </a:pPr>
            <a:r>
              <a:rPr lang="en-US" altLang="ko-KR"/>
              <a:t>Spring 2025</a:t>
            </a:r>
          </a:p>
        </p:txBody>
      </p:sp>
      <p:sp>
        <p:nvSpPr>
          <p:cNvPr id="6" name="바닥글 개체 틀 5"/>
          <p:cNvSpPr>
            <a:spLocks noGrp="1"/>
          </p:cNvSpPr>
          <p:nvPr>
            <p:ph type="ftr" sz="quarter" idx="11"/>
          </p:nvPr>
        </p:nvSpPr>
        <p:spPr/>
        <p:txBody>
          <a:bodyPr/>
          <a:lstStyle/>
          <a:p>
            <a:pPr>
              <a:defRPr/>
            </a:pPr>
            <a:r>
              <a:rPr lang="en-US" altLang="ko-KR"/>
              <a:t>CS30500        Copyright (c) In-Young Ko, KAIST</a:t>
            </a:r>
          </a:p>
        </p:txBody>
      </p:sp>
      <p:sp>
        <p:nvSpPr>
          <p:cNvPr id="5"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99CF3617-0981-714D-916C-561BB9C7DDBF}" type="slidenum">
              <a:rPr lang="ko-KR" altLang="en-US"/>
              <a:pPr/>
              <a:t>33</a:t>
            </a:fld>
            <a:endParaRPr lang="en-US" altLang="ko-KR"/>
          </a:p>
        </p:txBody>
      </p:sp>
    </p:spTree>
    <p:extLst>
      <p:ext uri="{BB962C8B-B14F-4D97-AF65-F5344CB8AC3E}">
        <p14:creationId xmlns:p14="http://schemas.microsoft.com/office/powerpoint/2010/main" val="2643734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952500" y="275034"/>
            <a:ext cx="9258300" cy="630437"/>
          </a:xfrm>
        </p:spPr>
        <p:txBody>
          <a:bodyPr>
            <a:noAutofit/>
          </a:bodyPr>
          <a:lstStyle/>
          <a:p>
            <a:pPr eaLnBrk="1" hangingPunct="1">
              <a:defRPr/>
            </a:pPr>
            <a:r>
              <a:rPr lang="en-US" altLang="ko-KR" sz="3150" i="1">
                <a:solidFill>
                  <a:srgbClr val="45B1EF"/>
                </a:solidFill>
                <a:latin typeface="Arial" charset="0"/>
                <a:ea typeface="굴림" pitchFamily="50" charset="-127"/>
                <a:cs typeface="Arial" charset="0"/>
              </a:rPr>
              <a:t>Conducting a Requirements Gathering Meeting (pg145)</a:t>
            </a:r>
            <a:endParaRPr lang="ko-KR" altLang="en-US" sz="3150">
              <a:solidFill>
                <a:srgbClr val="45B1EF"/>
              </a:solidFill>
              <a:latin typeface="Arial" charset="0"/>
              <a:ea typeface="굴림" pitchFamily="50" charset="-127"/>
              <a:cs typeface="Arial" charset="0"/>
            </a:endParaRPr>
          </a:p>
        </p:txBody>
      </p:sp>
      <p:sp>
        <p:nvSpPr>
          <p:cNvPr id="23555" name="내용 개체 틀 2"/>
          <p:cNvSpPr>
            <a:spLocks noGrp="1"/>
          </p:cNvSpPr>
          <p:nvPr>
            <p:ph sz="half" idx="4294967295"/>
          </p:nvPr>
        </p:nvSpPr>
        <p:spPr>
          <a:xfrm>
            <a:off x="952500" y="1128713"/>
            <a:ext cx="4543425" cy="5204222"/>
          </a:xfrm>
        </p:spPr>
        <p:txBody>
          <a:bodyPr/>
          <a:lstStyle/>
          <a:p>
            <a:pPr eaLnBrk="1" hangingPunct="1">
              <a:defRPr/>
            </a:pPr>
            <a:r>
              <a:rPr lang="en-US" altLang="ko-KR" sz="2025" b="1">
                <a:latin typeface="Arial" charset="0"/>
                <a:ea typeface="굴림" pitchFamily="50" charset="-127"/>
                <a:cs typeface="Arial" charset="0"/>
              </a:rPr>
              <a:t>The scene: </a:t>
            </a:r>
          </a:p>
          <a:p>
            <a:pPr lvl="1" eaLnBrk="1" hangingPunct="1">
              <a:defRPr/>
            </a:pPr>
            <a:r>
              <a:rPr lang="en-US" altLang="ko-KR" sz="1575">
                <a:latin typeface="Arial" charset="0"/>
                <a:ea typeface="굴림" pitchFamily="50" charset="-127"/>
                <a:cs typeface="Arial" charset="0"/>
              </a:rPr>
              <a:t>A meeting room. The first requirements gathering meeting is in progress.</a:t>
            </a:r>
            <a:endParaRPr lang="ko-KR" altLang="en-US" sz="1575">
              <a:latin typeface="Arial" charset="0"/>
              <a:ea typeface="굴림" pitchFamily="50" charset="-127"/>
              <a:cs typeface="Arial" charset="0"/>
            </a:endParaRPr>
          </a:p>
          <a:p>
            <a:pPr eaLnBrk="1" hangingPunct="1">
              <a:defRPr/>
            </a:pPr>
            <a:r>
              <a:rPr lang="en-US" altLang="ko-KR" sz="2025" b="1">
                <a:latin typeface="Arial" charset="0"/>
                <a:ea typeface="굴림" pitchFamily="50" charset="-127"/>
                <a:cs typeface="Arial" charset="0"/>
              </a:rPr>
              <a:t>The players: </a:t>
            </a:r>
          </a:p>
          <a:p>
            <a:pPr lvl="1" eaLnBrk="1" hangingPunct="1">
              <a:defRPr/>
            </a:pPr>
            <a:r>
              <a:rPr lang="en-US" altLang="ko-KR" sz="1575">
                <a:solidFill>
                  <a:srgbClr val="FF6699"/>
                </a:solidFill>
                <a:latin typeface="Arial" charset="0"/>
                <a:ea typeface="굴림" pitchFamily="50" charset="-127"/>
                <a:cs typeface="Arial" charset="0"/>
              </a:rPr>
              <a:t>Jamie</a:t>
            </a:r>
            <a:r>
              <a:rPr lang="en-US" altLang="ko-KR" sz="1575">
                <a:latin typeface="Arial" charset="0"/>
                <a:ea typeface="굴림" pitchFamily="50" charset="-127"/>
                <a:cs typeface="Arial" charset="0"/>
              </a:rPr>
              <a:t> Lazar, software team member; </a:t>
            </a:r>
          </a:p>
          <a:p>
            <a:pPr lvl="1" eaLnBrk="1" hangingPunct="1">
              <a:defRPr/>
            </a:pPr>
            <a:r>
              <a:rPr lang="en-US" altLang="ko-KR" sz="1575">
                <a:solidFill>
                  <a:srgbClr val="FF6699"/>
                </a:solidFill>
                <a:latin typeface="Arial" charset="0"/>
                <a:ea typeface="굴림" pitchFamily="50" charset="-127"/>
                <a:cs typeface="Arial" charset="0"/>
              </a:rPr>
              <a:t>Vinod</a:t>
            </a:r>
            <a:r>
              <a:rPr lang="en-US" altLang="ko-KR" sz="1575">
                <a:latin typeface="Arial" charset="0"/>
                <a:ea typeface="굴림" pitchFamily="50" charset="-127"/>
                <a:cs typeface="Arial" charset="0"/>
              </a:rPr>
              <a:t> Raman, software team member; </a:t>
            </a:r>
          </a:p>
          <a:p>
            <a:pPr lvl="1" eaLnBrk="1" hangingPunct="1">
              <a:defRPr/>
            </a:pPr>
            <a:r>
              <a:rPr lang="en-US" altLang="ko-KR" sz="1575">
                <a:solidFill>
                  <a:srgbClr val="FF6699"/>
                </a:solidFill>
                <a:latin typeface="Arial" charset="0"/>
                <a:ea typeface="굴림" pitchFamily="50" charset="-127"/>
                <a:cs typeface="Arial" charset="0"/>
              </a:rPr>
              <a:t>Ed</a:t>
            </a:r>
            <a:r>
              <a:rPr lang="en-US" altLang="ko-KR" sz="1575">
                <a:latin typeface="Arial" charset="0"/>
                <a:ea typeface="굴림" pitchFamily="50" charset="-127"/>
                <a:cs typeface="Arial" charset="0"/>
              </a:rPr>
              <a:t> Robbins, software team member; </a:t>
            </a:r>
          </a:p>
          <a:p>
            <a:pPr lvl="1" eaLnBrk="1" hangingPunct="1">
              <a:defRPr/>
            </a:pPr>
            <a:r>
              <a:rPr lang="en-US" altLang="ko-KR" sz="1575">
                <a:solidFill>
                  <a:srgbClr val="D7FA7E"/>
                </a:solidFill>
                <a:latin typeface="Arial" charset="0"/>
                <a:ea typeface="굴림" pitchFamily="50" charset="-127"/>
                <a:cs typeface="Arial" charset="0"/>
              </a:rPr>
              <a:t>Doug</a:t>
            </a:r>
            <a:r>
              <a:rPr lang="en-US" altLang="ko-KR" sz="1575">
                <a:latin typeface="Arial" charset="0"/>
                <a:ea typeface="굴림" pitchFamily="50" charset="-127"/>
                <a:cs typeface="Arial" charset="0"/>
              </a:rPr>
              <a:t> Miller, software engineering manager; </a:t>
            </a:r>
          </a:p>
          <a:p>
            <a:pPr lvl="1" eaLnBrk="1" hangingPunct="1">
              <a:defRPr/>
            </a:pPr>
            <a:r>
              <a:rPr lang="en-US" altLang="ko-KR" sz="1575">
                <a:solidFill>
                  <a:srgbClr val="FFCC66"/>
                </a:solidFill>
                <a:latin typeface="Arial" charset="0"/>
                <a:ea typeface="굴림" pitchFamily="50" charset="-127"/>
                <a:cs typeface="Arial" charset="0"/>
              </a:rPr>
              <a:t>three members of marketing</a:t>
            </a:r>
            <a:r>
              <a:rPr lang="en-US" altLang="ko-KR" sz="1575">
                <a:latin typeface="Arial" charset="0"/>
                <a:ea typeface="굴림" pitchFamily="50" charset="-127"/>
                <a:cs typeface="Arial" charset="0"/>
              </a:rPr>
              <a:t>; </a:t>
            </a:r>
          </a:p>
          <a:p>
            <a:pPr lvl="1" eaLnBrk="1" hangingPunct="1">
              <a:defRPr/>
            </a:pPr>
            <a:r>
              <a:rPr lang="en-US" altLang="ko-KR" sz="1575">
                <a:latin typeface="Arial" charset="0"/>
                <a:ea typeface="굴림" pitchFamily="50" charset="-127"/>
                <a:cs typeface="Arial" charset="0"/>
              </a:rPr>
              <a:t>a product engineering representative; </a:t>
            </a:r>
          </a:p>
          <a:p>
            <a:pPr lvl="1" eaLnBrk="1" hangingPunct="1">
              <a:defRPr/>
            </a:pPr>
            <a:r>
              <a:rPr lang="en-US" altLang="ko-KR" sz="1575">
                <a:solidFill>
                  <a:srgbClr val="CCECFF"/>
                </a:solidFill>
                <a:latin typeface="Arial" charset="0"/>
                <a:ea typeface="굴림" pitchFamily="50" charset="-127"/>
                <a:cs typeface="Arial" charset="0"/>
              </a:rPr>
              <a:t>a facilitator</a:t>
            </a:r>
            <a:r>
              <a:rPr lang="en-US" altLang="ko-KR" sz="1575">
                <a:latin typeface="Arial" charset="0"/>
                <a:ea typeface="굴림" pitchFamily="50" charset="-127"/>
                <a:cs typeface="Arial" charset="0"/>
              </a:rPr>
              <a:t>.</a:t>
            </a:r>
            <a:endParaRPr lang="ko-KR" altLang="en-US" sz="1575">
              <a:latin typeface="Arial" charset="0"/>
              <a:ea typeface="굴림" pitchFamily="50" charset="-127"/>
              <a:cs typeface="Arial" charset="0"/>
            </a:endParaRPr>
          </a:p>
        </p:txBody>
      </p:sp>
      <p:sp>
        <p:nvSpPr>
          <p:cNvPr id="4" name="내용 개체 틀 3"/>
          <p:cNvSpPr>
            <a:spLocks noGrp="1"/>
          </p:cNvSpPr>
          <p:nvPr>
            <p:ph sz="half" idx="4294967295"/>
          </p:nvPr>
        </p:nvSpPr>
        <p:spPr>
          <a:xfrm>
            <a:off x="6696075" y="1112640"/>
            <a:ext cx="4543425" cy="5204222"/>
          </a:xfrm>
        </p:spPr>
        <p:txBody>
          <a:bodyPr>
            <a:normAutofit/>
          </a:bodyPr>
          <a:lstStyle/>
          <a:p>
            <a:pPr marL="298252" indent="-298252">
              <a:lnSpc>
                <a:spcPct val="90000"/>
              </a:lnSpc>
              <a:buFont typeface="Wingdings 2" pitchFamily="18" charset="2"/>
              <a:buChar char=""/>
              <a:defRPr/>
            </a:pPr>
            <a:r>
              <a:rPr lang="en-US" altLang="ko-KR" sz="2025" b="1">
                <a:latin typeface="Arial" charset="0"/>
                <a:ea typeface="굴림" pitchFamily="50" charset="-127"/>
                <a:cs typeface="Arial" charset="0"/>
              </a:rPr>
              <a:t>The conversation:</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CCECFF"/>
                </a:solidFill>
                <a:latin typeface="Arial" charset="0"/>
                <a:ea typeface="굴림" pitchFamily="50" charset="-127"/>
                <a:cs typeface="Arial" charset="0"/>
              </a:rPr>
              <a:t>Facilitator</a:t>
            </a:r>
            <a:r>
              <a:rPr lang="en-US" altLang="ko-KR" sz="2025" b="1">
                <a:latin typeface="Arial" charset="0"/>
                <a:ea typeface="굴림" pitchFamily="50" charset="-127"/>
                <a:cs typeface="Arial" charset="0"/>
              </a:rPr>
              <a:t> (pointing at white board): </a:t>
            </a:r>
            <a:r>
              <a:rPr lang="en-US" altLang="ko-KR" sz="2025">
                <a:latin typeface="Arial" charset="0"/>
                <a:ea typeface="굴림" pitchFamily="50" charset="-127"/>
                <a:cs typeface="Arial" charset="0"/>
              </a:rPr>
              <a:t>So that's the current list of objects and services for the home security function.</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FFCC66"/>
                </a:solidFill>
                <a:latin typeface="Arial" charset="0"/>
                <a:ea typeface="굴림" pitchFamily="50" charset="-127"/>
                <a:cs typeface="Arial" charset="0"/>
              </a:rPr>
              <a:t>Marketing person</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That about covers it from our point of view.</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FF6699"/>
                </a:solidFill>
                <a:latin typeface="Arial" charset="0"/>
                <a:ea typeface="굴림" pitchFamily="50" charset="-127"/>
                <a:cs typeface="Arial" charset="0"/>
              </a:rPr>
              <a:t>Vinod</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Didn't someone mention that they wanted all </a:t>
            </a:r>
            <a:r>
              <a:rPr lang="en-US" altLang="ko-KR" sz="2025" i="1">
                <a:latin typeface="Arial" charset="0"/>
                <a:ea typeface="굴림" pitchFamily="50" charset="-127"/>
                <a:cs typeface="Arial" charset="0"/>
              </a:rPr>
              <a:t>SafeHome </a:t>
            </a:r>
            <a:r>
              <a:rPr lang="en-US" altLang="ko-KR" sz="2025">
                <a:latin typeface="Arial" charset="0"/>
                <a:ea typeface="굴림" pitchFamily="50" charset="-127"/>
                <a:cs typeface="Arial" charset="0"/>
              </a:rPr>
              <a:t>functionality to be accessible via the Internet? That would include the home security function, no?</a:t>
            </a:r>
            <a:endParaRPr lang="ko-KR" altLang="en-US" sz="2025">
              <a:latin typeface="Arial" charset="0"/>
              <a:ea typeface="굴림" pitchFamily="50" charset="-127"/>
              <a:cs typeface="Arial" charset="0"/>
            </a:endParaRPr>
          </a:p>
          <a:p>
            <a:pPr marL="298252" indent="-298252">
              <a:lnSpc>
                <a:spcPct val="90000"/>
              </a:lnSpc>
              <a:buFont typeface="Wingdings 2" pitchFamily="18" charset="2"/>
              <a:buChar char=""/>
              <a:defRPr/>
            </a:pPr>
            <a:r>
              <a:rPr lang="en-US" altLang="ko-KR" sz="2025" b="1">
                <a:solidFill>
                  <a:srgbClr val="FFCC66"/>
                </a:solidFill>
                <a:latin typeface="Arial" charset="0"/>
                <a:ea typeface="굴림" pitchFamily="50" charset="-127"/>
                <a:cs typeface="Arial" charset="0"/>
              </a:rPr>
              <a:t>Marketing person</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Yes, that's right ... we'll have to add that functionality and the appropriate objects.</a:t>
            </a:r>
            <a:endParaRPr lang="ko-KR" altLang="en-US" sz="2025">
              <a:latin typeface="Arial" charset="0"/>
              <a:ea typeface="굴림" pitchFamily="50" charset="-127"/>
              <a:cs typeface="Arial" charset="0"/>
            </a:endParaRPr>
          </a:p>
        </p:txBody>
      </p:sp>
      <p:sp>
        <p:nvSpPr>
          <p:cNvPr id="18437" name="바닥글 개체 틀 4"/>
          <p:cNvSpPr txBox="1">
            <a:spLocks noGrp="1"/>
          </p:cNvSpPr>
          <p:nvPr/>
        </p:nvSpPr>
        <p:spPr bwMode="auto">
          <a:xfrm>
            <a:off x="2002631" y="6479381"/>
            <a:ext cx="1687712" cy="280393"/>
          </a:xfrm>
          <a:prstGeom prst="rect">
            <a:avLst/>
          </a:prstGeom>
          <a:noFill/>
          <a:ln w="9525">
            <a:noFill/>
            <a:miter lim="800000"/>
            <a:headEnd/>
            <a:tailEnd/>
          </a:ln>
        </p:spPr>
        <p:txBody>
          <a:bodyPr anchor="b"/>
          <a:lstStyle/>
          <a:p>
            <a:pPr defTabSz="1028700" eaLnBrk="0" fontAlgn="base" hangingPunct="0">
              <a:lnSpc>
                <a:spcPct val="90000"/>
              </a:lnSpc>
              <a:spcBef>
                <a:spcPct val="50000"/>
              </a:spcBef>
              <a:spcAft>
                <a:spcPct val="0"/>
              </a:spcAft>
            </a:pPr>
            <a:r>
              <a:rPr lang="en-US" altLang="ko-KR" sz="1125">
                <a:solidFill>
                  <a:srgbClr val="FFFFFF"/>
                </a:solidFill>
                <a:latin typeface="Avant Garde" charset="0"/>
                <a:ea typeface="굴림" pitchFamily="50" charset="-127"/>
              </a:rPr>
              <a:t>CS350 Intro. to SE Spring 2008  </a:t>
            </a:r>
            <a:endParaRPr lang="en-US" altLang="ko-KR" sz="1125">
              <a:solidFill>
                <a:srgbClr val="003399"/>
              </a:solidFill>
              <a:latin typeface="Avant Garde" charset="0"/>
              <a:ea typeface="굴림" pitchFamily="50" charset="-127"/>
            </a:endParaRPr>
          </a:p>
        </p:txBody>
      </p:sp>
      <p:sp>
        <p:nvSpPr>
          <p:cNvPr id="18438" name="슬라이드 번호 개체 틀 5"/>
          <p:cNvSpPr txBox="1">
            <a:spLocks noGrp="1"/>
          </p:cNvSpPr>
          <p:nvPr/>
        </p:nvSpPr>
        <p:spPr bwMode="auto">
          <a:xfrm>
            <a:off x="10221516" y="6248997"/>
            <a:ext cx="710803" cy="475059"/>
          </a:xfrm>
          <a:prstGeom prst="rect">
            <a:avLst/>
          </a:prstGeom>
          <a:noFill/>
          <a:ln w="9525">
            <a:noFill/>
            <a:miter lim="800000"/>
            <a:headEnd/>
            <a:tailEnd/>
          </a:ln>
        </p:spPr>
        <p:txBody>
          <a:bodyPr anchor="b"/>
          <a:lstStyle/>
          <a:p>
            <a:pPr algn="r" defTabSz="1028700" fontAlgn="base">
              <a:spcBef>
                <a:spcPct val="0"/>
              </a:spcBef>
              <a:spcAft>
                <a:spcPct val="0"/>
              </a:spcAft>
            </a:pPr>
            <a:fld id="{F1CB9D9C-7FB0-44FB-9971-A83FA533B77A}" type="slidenum">
              <a:rPr lang="ko-KR" altLang="en-US" sz="1350">
                <a:solidFill>
                  <a:srgbClr val="FFFFFF"/>
                </a:solidFill>
                <a:latin typeface="Arial" charset="0"/>
                <a:ea typeface="굴림" pitchFamily="50" charset="-127"/>
              </a:rPr>
              <a:pPr algn="r" defTabSz="1028700" fontAlgn="base">
                <a:spcBef>
                  <a:spcPct val="0"/>
                </a:spcBef>
                <a:spcAft>
                  <a:spcPct val="0"/>
                </a:spcAft>
              </a:pPr>
              <a:t>34</a:t>
            </a:fld>
            <a:endParaRPr lang="en-US" altLang="ko-KR" sz="1350">
              <a:solidFill>
                <a:srgbClr val="FFFFFF"/>
              </a:solidFill>
              <a:latin typeface="Arial" charset="0"/>
              <a:ea typeface="굴림" pitchFamily="50" charset="-12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내용 개체 틀 2"/>
          <p:cNvSpPr>
            <a:spLocks noGrp="1"/>
          </p:cNvSpPr>
          <p:nvPr>
            <p:ph sz="half" idx="4294967295"/>
          </p:nvPr>
        </p:nvSpPr>
        <p:spPr>
          <a:xfrm>
            <a:off x="952500" y="894756"/>
            <a:ext cx="4543425" cy="5204222"/>
          </a:xfrm>
        </p:spPr>
        <p:txBody>
          <a:bodyPr/>
          <a:lstStyle/>
          <a:p>
            <a:pPr eaLnBrk="1" hangingPunct="1">
              <a:defRPr/>
            </a:pPr>
            <a:r>
              <a:rPr lang="en-US" altLang="ko-KR" sz="2025" b="1" dirty="0">
                <a:solidFill>
                  <a:srgbClr val="CCECFF"/>
                </a:solidFill>
                <a:latin typeface="Arial" charset="0"/>
                <a:ea typeface="굴림" pitchFamily="50" charset="-127"/>
                <a:cs typeface="Arial" charset="0"/>
              </a:rPr>
              <a:t>Facilitator</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Does that also add some constraints?</a:t>
            </a:r>
            <a:endParaRPr lang="ko-KR" altLang="en-US" sz="2025" dirty="0">
              <a:latin typeface="Arial" charset="0"/>
              <a:ea typeface="굴림" pitchFamily="50" charset="-127"/>
              <a:cs typeface="Arial" charset="0"/>
            </a:endParaRPr>
          </a:p>
          <a:p>
            <a:pPr eaLnBrk="1" hangingPunct="1">
              <a:defRPr/>
            </a:pPr>
            <a:r>
              <a:rPr lang="en-US" altLang="ko-KR" sz="2025" b="1" dirty="0">
                <a:solidFill>
                  <a:srgbClr val="FF6699"/>
                </a:solidFill>
                <a:latin typeface="Arial" charset="0"/>
                <a:ea typeface="굴림" pitchFamily="50" charset="-127"/>
                <a:cs typeface="Arial" charset="0"/>
              </a:rPr>
              <a:t>Jamie</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It does, both technical and legal. </a:t>
            </a:r>
            <a:endParaRPr lang="ko-KR" altLang="en-US" sz="2025" dirty="0">
              <a:latin typeface="Arial" charset="0"/>
              <a:ea typeface="굴림" pitchFamily="50" charset="-127"/>
              <a:cs typeface="Arial" charset="0"/>
            </a:endParaRPr>
          </a:p>
          <a:p>
            <a:pPr eaLnBrk="1" hangingPunct="1">
              <a:defRPr/>
            </a:pPr>
            <a:r>
              <a:rPr lang="en-US" altLang="ko-KR" sz="2025" b="1" dirty="0">
                <a:latin typeface="Arial" charset="0"/>
                <a:ea typeface="굴림" pitchFamily="50" charset="-127"/>
                <a:cs typeface="Arial" charset="0"/>
              </a:rPr>
              <a:t>Production rep: </a:t>
            </a:r>
            <a:r>
              <a:rPr lang="en-US" altLang="ko-KR" sz="2025" dirty="0">
                <a:latin typeface="Arial" charset="0"/>
                <a:ea typeface="굴림" pitchFamily="50" charset="-127"/>
                <a:cs typeface="Arial" charset="0"/>
              </a:rPr>
              <a:t>Meaning?</a:t>
            </a:r>
            <a:endParaRPr lang="ko-KR" altLang="en-US" sz="2025" dirty="0">
              <a:latin typeface="Arial" charset="0"/>
              <a:ea typeface="굴림" pitchFamily="50" charset="-127"/>
              <a:cs typeface="Arial" charset="0"/>
            </a:endParaRPr>
          </a:p>
          <a:p>
            <a:pPr eaLnBrk="1" hangingPunct="1">
              <a:defRPr/>
            </a:pPr>
            <a:r>
              <a:rPr lang="en-US" altLang="ko-KR" sz="2025" b="1" dirty="0">
                <a:solidFill>
                  <a:srgbClr val="FF6699"/>
                </a:solidFill>
                <a:latin typeface="Arial" charset="0"/>
                <a:ea typeface="굴림" pitchFamily="50" charset="-127"/>
                <a:cs typeface="Arial" charset="0"/>
              </a:rPr>
              <a:t>Jamie</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We better make sure an outsider can't hack into the system, disarm it, and rob the place or worse. Heavy liability on our part.</a:t>
            </a:r>
            <a:endParaRPr lang="ko-KR" altLang="en-US" sz="2025" dirty="0">
              <a:latin typeface="Arial" charset="0"/>
              <a:ea typeface="굴림" pitchFamily="50" charset="-127"/>
              <a:cs typeface="Arial" charset="0"/>
            </a:endParaRPr>
          </a:p>
          <a:p>
            <a:pPr eaLnBrk="1" hangingPunct="1">
              <a:defRPr/>
            </a:pPr>
            <a:r>
              <a:rPr lang="en-US" altLang="ko-KR" sz="2025" b="1" dirty="0">
                <a:solidFill>
                  <a:srgbClr val="D7FA7E"/>
                </a:solidFill>
                <a:latin typeface="Arial" charset="0"/>
                <a:ea typeface="굴림" pitchFamily="50" charset="-127"/>
                <a:cs typeface="Arial" charset="0"/>
              </a:rPr>
              <a:t>Doug</a:t>
            </a:r>
            <a:r>
              <a:rPr lang="en-US" altLang="ko-KR" sz="2025" b="1" dirty="0">
                <a:latin typeface="Arial" charset="0"/>
                <a:ea typeface="굴림" pitchFamily="50" charset="-127"/>
                <a:cs typeface="Arial" charset="0"/>
              </a:rPr>
              <a:t>: </a:t>
            </a:r>
            <a:r>
              <a:rPr lang="en-US" altLang="ko-KR" sz="2025" dirty="0">
                <a:latin typeface="Arial" charset="0"/>
                <a:ea typeface="굴림" pitchFamily="50" charset="-127"/>
                <a:cs typeface="Arial" charset="0"/>
              </a:rPr>
              <a:t>Very true.</a:t>
            </a:r>
            <a:endParaRPr lang="ko-KR" altLang="en-US" sz="2025" dirty="0">
              <a:latin typeface="Arial" charset="0"/>
              <a:ea typeface="굴림" pitchFamily="50" charset="-127"/>
              <a:cs typeface="Arial" charset="0"/>
            </a:endParaRPr>
          </a:p>
          <a:p>
            <a:pPr eaLnBrk="1" hangingPunct="1">
              <a:defRPr/>
            </a:pPr>
            <a:r>
              <a:rPr lang="en-US" altLang="ko-KR" sz="2025" b="1" dirty="0">
                <a:latin typeface="Arial" charset="0"/>
                <a:ea typeface="굴림" pitchFamily="50" charset="-127"/>
                <a:cs typeface="Arial" charset="0"/>
              </a:rPr>
              <a:t>Marketing: </a:t>
            </a:r>
            <a:r>
              <a:rPr lang="en-US" altLang="ko-KR" sz="2025" dirty="0">
                <a:latin typeface="Arial" charset="0"/>
                <a:ea typeface="굴림" pitchFamily="50" charset="-127"/>
                <a:cs typeface="Arial" charset="0"/>
              </a:rPr>
              <a:t>But we still need Internet connectivity. Just be sure to stop an outsider from getting in.</a:t>
            </a:r>
            <a:endParaRPr lang="ko-KR" altLang="en-US" sz="2025" dirty="0">
              <a:latin typeface="Arial" charset="0"/>
              <a:ea typeface="굴림" pitchFamily="50" charset="-127"/>
              <a:cs typeface="Arial" charset="0"/>
            </a:endParaRPr>
          </a:p>
        </p:txBody>
      </p:sp>
      <p:sp>
        <p:nvSpPr>
          <p:cNvPr id="24579" name="내용 개체 틀 3"/>
          <p:cNvSpPr>
            <a:spLocks noGrp="1"/>
          </p:cNvSpPr>
          <p:nvPr>
            <p:ph sz="half" idx="4294967295"/>
          </p:nvPr>
        </p:nvSpPr>
        <p:spPr>
          <a:xfrm>
            <a:off x="6696075" y="894756"/>
            <a:ext cx="4543425" cy="5204222"/>
          </a:xfrm>
        </p:spPr>
        <p:txBody>
          <a:bodyPr/>
          <a:lstStyle/>
          <a:p>
            <a:pPr eaLnBrk="1" hangingPunct="1">
              <a:defRPr/>
            </a:pPr>
            <a:r>
              <a:rPr lang="en-US" altLang="ko-KR" sz="2025" b="1">
                <a:solidFill>
                  <a:srgbClr val="FF6699"/>
                </a:solidFill>
                <a:latin typeface="Arial" charset="0"/>
                <a:ea typeface="굴림" pitchFamily="50" charset="-127"/>
                <a:cs typeface="Arial" charset="0"/>
              </a:rPr>
              <a:t>Ed</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That's easier said than done and....</a:t>
            </a:r>
            <a:endParaRPr lang="ko-KR" altLang="en-US" sz="2025">
              <a:latin typeface="Arial" charset="0"/>
              <a:ea typeface="굴림" pitchFamily="50" charset="-127"/>
              <a:cs typeface="Arial" charset="0"/>
            </a:endParaRPr>
          </a:p>
          <a:p>
            <a:pPr eaLnBrk="1" hangingPunct="1">
              <a:defRPr/>
            </a:pPr>
            <a:r>
              <a:rPr lang="en-US" altLang="ko-KR" sz="2025" b="1">
                <a:solidFill>
                  <a:srgbClr val="CCECFF"/>
                </a:solidFill>
                <a:latin typeface="Arial" charset="0"/>
                <a:ea typeface="굴림" pitchFamily="50" charset="-127"/>
                <a:cs typeface="Arial" charset="0"/>
              </a:rPr>
              <a:t>Facilitator</a:t>
            </a:r>
            <a:r>
              <a:rPr lang="en-US" altLang="ko-KR" sz="2025" b="1">
                <a:latin typeface="Arial" charset="0"/>
                <a:ea typeface="굴림" pitchFamily="50" charset="-127"/>
                <a:cs typeface="Arial" charset="0"/>
              </a:rPr>
              <a:t> (interrupting): </a:t>
            </a:r>
            <a:r>
              <a:rPr lang="en-US" altLang="ko-KR" sz="2025">
                <a:latin typeface="Arial" charset="0"/>
                <a:ea typeface="굴림" pitchFamily="50" charset="-127"/>
                <a:cs typeface="Arial" charset="0"/>
              </a:rPr>
              <a:t>I don't want to debate this issue now. Let's note it as an action item and proceed. (Doug, serving as the recorder for the meeting, makes an appropriate note.)</a:t>
            </a:r>
            <a:endParaRPr lang="ko-KR" altLang="en-US" sz="2025">
              <a:latin typeface="Arial" charset="0"/>
              <a:ea typeface="굴림" pitchFamily="50" charset="-127"/>
              <a:cs typeface="Arial" charset="0"/>
            </a:endParaRPr>
          </a:p>
          <a:p>
            <a:pPr eaLnBrk="1" hangingPunct="1">
              <a:defRPr/>
            </a:pPr>
            <a:r>
              <a:rPr lang="en-US" altLang="ko-KR" sz="2025" b="1">
                <a:solidFill>
                  <a:srgbClr val="CCECFF"/>
                </a:solidFill>
                <a:latin typeface="Arial" charset="0"/>
                <a:ea typeface="굴림" pitchFamily="50" charset="-127"/>
                <a:cs typeface="Arial" charset="0"/>
              </a:rPr>
              <a:t>Facilitator</a:t>
            </a:r>
            <a:r>
              <a:rPr lang="en-US" altLang="ko-KR" sz="2025" b="1">
                <a:latin typeface="Arial" charset="0"/>
                <a:ea typeface="굴림" pitchFamily="50" charset="-127"/>
                <a:cs typeface="Arial" charset="0"/>
              </a:rPr>
              <a:t>: </a:t>
            </a:r>
            <a:r>
              <a:rPr lang="en-US" altLang="ko-KR" sz="2025">
                <a:latin typeface="Arial" charset="0"/>
                <a:ea typeface="굴림" pitchFamily="50" charset="-127"/>
                <a:cs typeface="Arial" charset="0"/>
              </a:rPr>
              <a:t>I have a feeling there's still more to consider here.</a:t>
            </a:r>
            <a:endParaRPr lang="ko-KR" altLang="en-US" sz="2025">
              <a:latin typeface="Arial" charset="0"/>
              <a:ea typeface="굴림" pitchFamily="50" charset="-127"/>
              <a:cs typeface="Arial" charset="0"/>
            </a:endParaRPr>
          </a:p>
          <a:p>
            <a:pPr eaLnBrk="1" hangingPunct="1">
              <a:defRPr/>
            </a:pPr>
            <a:r>
              <a:rPr lang="en-US" altLang="ko-KR" sz="2025">
                <a:latin typeface="Arial" charset="0"/>
                <a:ea typeface="굴림" pitchFamily="50" charset="-127"/>
                <a:cs typeface="Arial" charset="0"/>
              </a:rPr>
              <a:t>(The group spends the next 45 minutes refining and ex­panding the details of the home security function.)</a:t>
            </a:r>
            <a:endParaRPr lang="ko-KR" altLang="en-US" sz="2025">
              <a:latin typeface="Arial" charset="0"/>
              <a:ea typeface="굴림" pitchFamily="50" charset="-127"/>
              <a:cs typeface="Arial" charset="0"/>
            </a:endParaRPr>
          </a:p>
          <a:p>
            <a:pPr eaLnBrk="1" hangingPunct="1">
              <a:defRPr/>
            </a:pPr>
            <a:endParaRPr lang="ko-KR" altLang="en-US" sz="2025">
              <a:latin typeface="Arial" charset="0"/>
              <a:ea typeface="굴림" pitchFamily="50" charset="-127"/>
              <a:cs typeface="Arial" charset="0"/>
            </a:endParaRPr>
          </a:p>
          <a:p>
            <a:pPr eaLnBrk="1" hangingPunct="1">
              <a:defRPr/>
            </a:pPr>
            <a:endParaRPr lang="ko-KR" altLang="en-US" sz="2025">
              <a:latin typeface="Arial" charset="0"/>
              <a:ea typeface="굴림" pitchFamily="50" charset="-127"/>
              <a:cs typeface="Arial" charset="0"/>
            </a:endParaRPr>
          </a:p>
        </p:txBody>
      </p:sp>
      <p:sp>
        <p:nvSpPr>
          <p:cNvPr id="19460" name="바닥글 개체 틀 4"/>
          <p:cNvSpPr txBox="1">
            <a:spLocks noGrp="1"/>
          </p:cNvSpPr>
          <p:nvPr/>
        </p:nvSpPr>
        <p:spPr bwMode="auto">
          <a:xfrm>
            <a:off x="2002631" y="6479381"/>
            <a:ext cx="1687712" cy="280393"/>
          </a:xfrm>
          <a:prstGeom prst="rect">
            <a:avLst/>
          </a:prstGeom>
          <a:noFill/>
          <a:ln w="9525">
            <a:noFill/>
            <a:miter lim="800000"/>
            <a:headEnd/>
            <a:tailEnd/>
          </a:ln>
        </p:spPr>
        <p:txBody>
          <a:bodyPr anchor="b"/>
          <a:lstStyle/>
          <a:p>
            <a:pPr defTabSz="1028700" eaLnBrk="0" fontAlgn="base" hangingPunct="0">
              <a:lnSpc>
                <a:spcPct val="90000"/>
              </a:lnSpc>
              <a:spcBef>
                <a:spcPct val="50000"/>
              </a:spcBef>
              <a:spcAft>
                <a:spcPct val="0"/>
              </a:spcAft>
            </a:pPr>
            <a:r>
              <a:rPr lang="en-US" altLang="ko-KR" sz="1125">
                <a:solidFill>
                  <a:srgbClr val="FFFFFF"/>
                </a:solidFill>
                <a:latin typeface="Avant Garde" charset="0"/>
                <a:ea typeface="굴림" pitchFamily="50" charset="-127"/>
              </a:rPr>
              <a:t>CS350 Intro. to SE Spring 2008  </a:t>
            </a:r>
            <a:endParaRPr lang="en-US" altLang="ko-KR" sz="1125">
              <a:solidFill>
                <a:srgbClr val="003399"/>
              </a:solidFill>
              <a:latin typeface="Avant Garde" charset="0"/>
              <a:ea typeface="굴림" pitchFamily="50" charset="-127"/>
            </a:endParaRPr>
          </a:p>
        </p:txBody>
      </p:sp>
      <p:sp>
        <p:nvSpPr>
          <p:cNvPr id="19461" name="슬라이드 번호 개체 틀 5"/>
          <p:cNvSpPr txBox="1">
            <a:spLocks noGrp="1"/>
          </p:cNvSpPr>
          <p:nvPr/>
        </p:nvSpPr>
        <p:spPr bwMode="auto">
          <a:xfrm>
            <a:off x="10221516" y="6248997"/>
            <a:ext cx="710803" cy="475059"/>
          </a:xfrm>
          <a:prstGeom prst="rect">
            <a:avLst/>
          </a:prstGeom>
          <a:noFill/>
          <a:ln w="9525">
            <a:noFill/>
            <a:miter lim="800000"/>
            <a:headEnd/>
            <a:tailEnd/>
          </a:ln>
        </p:spPr>
        <p:txBody>
          <a:bodyPr anchor="b"/>
          <a:lstStyle/>
          <a:p>
            <a:pPr algn="r" defTabSz="1028700" fontAlgn="base">
              <a:spcBef>
                <a:spcPct val="0"/>
              </a:spcBef>
              <a:spcAft>
                <a:spcPct val="0"/>
              </a:spcAft>
            </a:pPr>
            <a:fld id="{484825B3-39F0-41C3-B7A5-F60753166516}" type="slidenum">
              <a:rPr lang="ko-KR" altLang="en-US" sz="1350">
                <a:solidFill>
                  <a:srgbClr val="FFFFFF"/>
                </a:solidFill>
                <a:latin typeface="Arial" charset="0"/>
                <a:ea typeface="굴림" pitchFamily="50" charset="-127"/>
              </a:rPr>
              <a:pPr algn="r" defTabSz="1028700" fontAlgn="base">
                <a:spcBef>
                  <a:spcPct val="0"/>
                </a:spcBef>
                <a:spcAft>
                  <a:spcPct val="0"/>
                </a:spcAft>
              </a:pPr>
              <a:t>35</a:t>
            </a:fld>
            <a:endParaRPr lang="en-US" altLang="ko-KR" sz="1350">
              <a:solidFill>
                <a:srgbClr val="FFFFFF"/>
              </a:solidFill>
              <a:latin typeface="Arial" charset="0"/>
              <a:ea typeface="굴림" pitchFamily="50" charset="-12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latin typeface="Arial" charset="0"/>
                <a:ea typeface="굴림" pitchFamily="50" charset="-127"/>
                <a:cs typeface="Arial" charset="0"/>
              </a:rPr>
              <a:t>SafeHome Product</a:t>
            </a:r>
            <a:endParaRPr lang="ko-KR" altLang="en-US">
              <a:latin typeface="Arial" charset="0"/>
              <a:ea typeface="굴림" pitchFamily="50" charset="-127"/>
              <a:cs typeface="Arial" charset="0"/>
            </a:endParaRPr>
          </a:p>
        </p:txBody>
      </p:sp>
      <p:sp>
        <p:nvSpPr>
          <p:cNvPr id="24580" name="슬라이드 번호 개체 틀 4"/>
          <p:cNvSpPr>
            <a:spLocks noGrp="1"/>
          </p:cNvSpPr>
          <p:nvPr>
            <p:ph type="sldNum" sz="quarter" idx="11"/>
          </p:nvPr>
        </p:nvSpPr>
        <p:spPr>
          <a:noFill/>
        </p:spPr>
        <p:txBody>
          <a:bodyPr/>
          <a:lstStyle/>
          <a:p>
            <a:pPr defTabSz="1028700" fontAlgn="base">
              <a:spcBef>
                <a:spcPct val="0"/>
              </a:spcBef>
              <a:spcAft>
                <a:spcPct val="0"/>
              </a:spcAft>
            </a:pPr>
            <a:fld id="{E19B5423-27F2-4D82-8486-ADB0643624D8}" type="slidenum">
              <a:rPr lang="ko-KR" altLang="en-US">
                <a:solidFill>
                  <a:srgbClr val="003399"/>
                </a:solidFill>
                <a:ea typeface="굴림" pitchFamily="50" charset="-127"/>
              </a:rPr>
              <a:pPr defTabSz="1028700" fontAlgn="base">
                <a:spcBef>
                  <a:spcPct val="0"/>
                </a:spcBef>
                <a:spcAft>
                  <a:spcPct val="0"/>
                </a:spcAft>
              </a:pPr>
              <a:t>36</a:t>
            </a:fld>
            <a:endParaRPr lang="en-US" altLang="ko-KR">
              <a:solidFill>
                <a:srgbClr val="003399"/>
              </a:solidFill>
              <a:ea typeface="굴림" pitchFamily="50" charset="-127"/>
            </a:endParaRPr>
          </a:p>
        </p:txBody>
      </p:sp>
      <p:pic>
        <p:nvPicPr>
          <p:cNvPr id="24582" name="Picture 3"/>
          <p:cNvPicPr>
            <a:picLocks noChangeAspect="1" noChangeArrowheads="1"/>
          </p:cNvPicPr>
          <p:nvPr/>
        </p:nvPicPr>
        <p:blipFill rotWithShape="1">
          <a:blip r:embed="rId2"/>
          <a:srcRect t="-4368" b="4368"/>
          <a:stretch/>
        </p:blipFill>
        <p:spPr bwMode="auto">
          <a:xfrm>
            <a:off x="5354836" y="1227150"/>
            <a:ext cx="5684639" cy="4655939"/>
          </a:xfrm>
          <a:prstGeom prst="rect">
            <a:avLst/>
          </a:prstGeom>
          <a:noFill/>
          <a:ln w="12700">
            <a:noFill/>
            <a:miter lim="800000"/>
            <a:headEnd/>
            <a:tailEnd/>
          </a:ln>
        </p:spPr>
      </p:pic>
      <p:sp>
        <p:nvSpPr>
          <p:cNvPr id="3" name="직사각형 2"/>
          <p:cNvSpPr/>
          <p:nvPr/>
        </p:nvSpPr>
        <p:spPr bwMode="auto">
          <a:xfrm>
            <a:off x="1005526" y="3674687"/>
            <a:ext cx="2534632" cy="625704"/>
          </a:xfrm>
          <a:prstGeom prst="rect">
            <a:avLst/>
          </a:prstGeom>
          <a:noFill/>
          <a:ln w="12700" cap="flat" cmpd="sng" algn="ctr">
            <a:solidFill>
              <a:schemeClr val="tx1"/>
            </a:solidFill>
            <a:prstDash val="solid"/>
            <a:round/>
            <a:headEnd type="none" w="med" len="med"/>
            <a:tailEnd type="none" w="med" len="med"/>
          </a:ln>
          <a:effectLst/>
        </p:spPr>
        <p:txBody>
          <a:bodyPr vert="horz" wrap="square" lIns="102870" tIns="51435" rIns="102870" bIns="51435" numCol="1" rtlCol="0"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pic>
        <p:nvPicPr>
          <p:cNvPr id="24581" name="Picture 2"/>
          <p:cNvPicPr>
            <a:picLocks noChangeAspect="1" noChangeArrowheads="1"/>
          </p:cNvPicPr>
          <p:nvPr/>
        </p:nvPicPr>
        <p:blipFill rotWithShape="1">
          <a:blip r:embed="rId3"/>
          <a:srcRect t="-11998" b="11998"/>
          <a:stretch/>
        </p:blipFill>
        <p:spPr bwMode="auto">
          <a:xfrm>
            <a:off x="1175963" y="1360800"/>
            <a:ext cx="4093369" cy="2366367"/>
          </a:xfrm>
          <a:prstGeom prst="rect">
            <a:avLst/>
          </a:prstGeom>
          <a:noFill/>
          <a:ln w="12700">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rrowheads="1"/>
          </p:cNvSpPr>
          <p:nvPr>
            <p:ph type="title"/>
          </p:nvPr>
        </p:nvSpPr>
        <p:spPr>
          <a:xfrm>
            <a:off x="4268987" y="0"/>
            <a:ext cx="3736181" cy="1143000"/>
          </a:xfrm>
        </p:spPr>
        <p:txBody>
          <a:bodyPr/>
          <a:lstStyle/>
          <a:p>
            <a:pPr eaLnBrk="1" hangingPunct="1">
              <a:defRPr/>
            </a:pPr>
            <a:r>
              <a:rPr lang="en-US" altLang="ko-KR">
                <a:latin typeface="Arial" pitchFamily="34" charset="0"/>
                <a:ea typeface="굴림" pitchFamily="50" charset="-127"/>
                <a:cs typeface="Arial" pitchFamily="34" charset="0"/>
              </a:rPr>
              <a:t>Use-Cases</a:t>
            </a:r>
          </a:p>
        </p:txBody>
      </p:sp>
      <p:sp>
        <p:nvSpPr>
          <p:cNvPr id="875523" name="Rectangle 3"/>
          <p:cNvSpPr>
            <a:spLocks noGrp="1" noRot="1" noChangeArrowheads="1"/>
          </p:cNvSpPr>
          <p:nvPr>
            <p:ph idx="1"/>
          </p:nvPr>
        </p:nvSpPr>
        <p:spPr>
          <a:xfrm>
            <a:off x="1493640" y="1107282"/>
            <a:ext cx="9265444" cy="4855965"/>
          </a:xfrm>
        </p:spPr>
        <p:txBody>
          <a:bodyPr/>
          <a:lstStyle/>
          <a:p>
            <a:pPr eaLnBrk="1" hangingPunct="1">
              <a:lnSpc>
                <a:spcPct val="90000"/>
              </a:lnSpc>
              <a:defRPr/>
            </a:pPr>
            <a:r>
              <a:rPr lang="en-US" altLang="ko-KR" sz="2025" dirty="0">
                <a:latin typeface="Arial" pitchFamily="34" charset="0"/>
                <a:ea typeface="굴림" pitchFamily="50" charset="-127"/>
                <a:cs typeface="Arial" pitchFamily="34" charset="0"/>
              </a:rPr>
              <a:t>A collection of user scenarios that describe the thread of usage of a system</a:t>
            </a:r>
          </a:p>
          <a:p>
            <a:pPr eaLnBrk="1" hangingPunct="1">
              <a:lnSpc>
                <a:spcPct val="90000"/>
              </a:lnSpc>
              <a:defRPr/>
            </a:pPr>
            <a:r>
              <a:rPr lang="en-US" altLang="ko-KR" sz="2025" dirty="0">
                <a:latin typeface="Arial" pitchFamily="34" charset="0"/>
                <a:ea typeface="굴림" pitchFamily="50" charset="-127"/>
                <a:cs typeface="Arial" pitchFamily="34" charset="0"/>
              </a:rPr>
              <a:t>Each scenario is described from the point-of-view of an “</a:t>
            </a:r>
            <a:r>
              <a:rPr lang="en-US" altLang="ko-KR" sz="2025" dirty="0">
                <a:solidFill>
                  <a:srgbClr val="FF0000"/>
                </a:solidFill>
                <a:latin typeface="Arial" pitchFamily="34" charset="0"/>
                <a:ea typeface="굴림" pitchFamily="50" charset="-127"/>
                <a:cs typeface="Arial" pitchFamily="34" charset="0"/>
              </a:rPr>
              <a:t>actor</a:t>
            </a:r>
            <a:r>
              <a:rPr lang="en-US" altLang="ko-KR" sz="2025" dirty="0">
                <a:latin typeface="Arial" pitchFamily="34" charset="0"/>
                <a:ea typeface="굴림" pitchFamily="50" charset="-127"/>
                <a:cs typeface="Arial" pitchFamily="34" charset="0"/>
              </a:rPr>
              <a:t>”—a person or device that interacts with the software in some way</a:t>
            </a:r>
          </a:p>
          <a:p>
            <a:pPr eaLnBrk="1" hangingPunct="1">
              <a:lnSpc>
                <a:spcPct val="90000"/>
              </a:lnSpc>
              <a:defRPr/>
            </a:pPr>
            <a:r>
              <a:rPr lang="en-US" altLang="ko-KR" sz="2025" dirty="0">
                <a:latin typeface="Arial" pitchFamily="34" charset="0"/>
                <a:ea typeface="굴림" pitchFamily="50" charset="-127"/>
                <a:cs typeface="Arial" pitchFamily="34" charset="0"/>
              </a:rPr>
              <a:t>Each scenario answers the following questions:</a:t>
            </a:r>
          </a:p>
          <a:p>
            <a:pPr lvl="1">
              <a:lnSpc>
                <a:spcPct val="90000"/>
              </a:lnSpc>
              <a:spcBef>
                <a:spcPts val="338"/>
              </a:spcBef>
              <a:defRPr/>
            </a:pPr>
            <a:r>
              <a:rPr lang="en-US" altLang="ko-KR" sz="1800" dirty="0">
                <a:solidFill>
                  <a:schemeClr val="bg2"/>
                </a:solidFill>
                <a:latin typeface="Arial" pitchFamily="34" charset="0"/>
                <a:ea typeface="굴림" pitchFamily="50" charset="-127"/>
                <a:cs typeface="Arial" pitchFamily="34" charset="0"/>
              </a:rPr>
              <a:t>Who is the primary actor, the secondary actor (s)?</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are the actor’s goals?</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a:t>
            </a:r>
            <a:r>
              <a:rPr lang="en-US" altLang="ko-KR" sz="1800" dirty="0">
                <a:solidFill>
                  <a:srgbClr val="FF0000"/>
                </a:solidFill>
                <a:latin typeface="Arial" pitchFamily="34" charset="0"/>
                <a:ea typeface="굴림" pitchFamily="50" charset="-127"/>
                <a:cs typeface="Arial" pitchFamily="34" charset="0"/>
              </a:rPr>
              <a:t>preconditions</a:t>
            </a:r>
            <a:r>
              <a:rPr lang="en-US" altLang="ko-KR" sz="1800" dirty="0">
                <a:solidFill>
                  <a:schemeClr val="bg2"/>
                </a:solidFill>
                <a:latin typeface="Arial" pitchFamily="34" charset="0"/>
                <a:ea typeface="굴림" pitchFamily="50" charset="-127"/>
                <a:cs typeface="Arial" pitchFamily="34" charset="0"/>
              </a:rPr>
              <a:t> should exist before the story begins?</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main tasks or functions are performed by the actor?</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extensions might be considered as the story is described?</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a:t>
            </a:r>
            <a:r>
              <a:rPr lang="en-US" altLang="ko-KR" sz="1800" dirty="0">
                <a:solidFill>
                  <a:srgbClr val="FF0000"/>
                </a:solidFill>
                <a:latin typeface="Arial" pitchFamily="34" charset="0"/>
                <a:ea typeface="굴림" pitchFamily="50" charset="-127"/>
                <a:cs typeface="Arial" pitchFamily="34" charset="0"/>
              </a:rPr>
              <a:t>variations</a:t>
            </a:r>
            <a:r>
              <a:rPr lang="en-US" altLang="ko-KR" sz="1800" dirty="0">
                <a:solidFill>
                  <a:schemeClr val="bg2"/>
                </a:solidFill>
                <a:latin typeface="Arial" pitchFamily="34" charset="0"/>
                <a:ea typeface="굴림" pitchFamily="50" charset="-127"/>
                <a:cs typeface="Arial" pitchFamily="34" charset="0"/>
              </a:rPr>
              <a:t> in the actor’s interaction are possible?</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system information will the actor acquire, produce, or change?</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Will the actor have to inform the system about changes in the external environment?</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What information does the actor desire from the system?</a:t>
            </a:r>
          </a:p>
          <a:p>
            <a:pPr lvl="1" eaLnBrk="1" hangingPunct="1">
              <a:lnSpc>
                <a:spcPct val="90000"/>
              </a:lnSpc>
              <a:defRPr/>
            </a:pPr>
            <a:r>
              <a:rPr lang="en-US" altLang="ko-KR" sz="1800" dirty="0">
                <a:solidFill>
                  <a:schemeClr val="bg2"/>
                </a:solidFill>
                <a:latin typeface="Arial" pitchFamily="34" charset="0"/>
                <a:ea typeface="굴림" pitchFamily="50" charset="-127"/>
                <a:cs typeface="Arial" pitchFamily="34" charset="0"/>
              </a:rPr>
              <a:t>Does the actor wish to be informed about unexpected changes?</a:t>
            </a:r>
          </a:p>
        </p:txBody>
      </p:sp>
      <p:sp>
        <p:nvSpPr>
          <p:cNvPr id="23557" name="슬라이드 번호 개체 틀 4"/>
          <p:cNvSpPr>
            <a:spLocks noGrp="1"/>
          </p:cNvSpPr>
          <p:nvPr>
            <p:ph type="sldNum" sz="quarter" idx="11"/>
          </p:nvPr>
        </p:nvSpPr>
        <p:spPr>
          <a:noFill/>
        </p:spPr>
        <p:txBody>
          <a:bodyPr/>
          <a:lstStyle/>
          <a:p>
            <a:pPr defTabSz="1028700" fontAlgn="base">
              <a:spcBef>
                <a:spcPct val="0"/>
              </a:spcBef>
              <a:spcAft>
                <a:spcPct val="0"/>
              </a:spcAft>
            </a:pPr>
            <a:fld id="{F0DD80EF-7F0C-43AC-9714-3FEFF485FE31}" type="slidenum">
              <a:rPr lang="ko-KR" altLang="en-US">
                <a:solidFill>
                  <a:srgbClr val="003399"/>
                </a:solidFill>
                <a:ea typeface="굴림" pitchFamily="50" charset="-127"/>
              </a:rPr>
              <a:pPr defTabSz="1028700" fontAlgn="base">
                <a:spcBef>
                  <a:spcPct val="0"/>
                </a:spcBef>
                <a:spcAft>
                  <a:spcPct val="0"/>
                </a:spcAft>
              </a:pPr>
              <a:t>37</a:t>
            </a:fld>
            <a:endParaRPr lang="en-US" altLang="ko-KR">
              <a:solidFill>
                <a:srgbClr val="003399"/>
              </a:solidFill>
              <a:ea typeface="굴림" pitchFamily="50" charset="-127"/>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a:latin typeface="Arial" charset="0"/>
                <a:ea typeface="굴림" pitchFamily="50" charset="-127"/>
                <a:cs typeface="Arial" charset="0"/>
              </a:rPr>
              <a:t>Example of Use Case for SafeHome</a:t>
            </a:r>
            <a:endParaRPr lang="ko-KR" altLang="en-US">
              <a:latin typeface="Arial" charset="0"/>
              <a:ea typeface="굴림" pitchFamily="50" charset="-127"/>
              <a:cs typeface="Arial" charset="0"/>
            </a:endParaRPr>
          </a:p>
        </p:txBody>
      </p:sp>
      <p:sp>
        <p:nvSpPr>
          <p:cNvPr id="3" name="내용 개체 틀 2"/>
          <p:cNvSpPr>
            <a:spLocks noGrp="1"/>
          </p:cNvSpPr>
          <p:nvPr>
            <p:ph idx="1"/>
          </p:nvPr>
        </p:nvSpPr>
        <p:spPr>
          <a:xfrm>
            <a:off x="1007865" y="1359099"/>
            <a:ext cx="5143500" cy="4498776"/>
          </a:xfrm>
        </p:spPr>
        <p:txBody>
          <a:bodyPr/>
          <a:lstStyle/>
          <a:p>
            <a:pPr>
              <a:lnSpc>
                <a:spcPct val="80000"/>
              </a:lnSpc>
              <a:defRPr/>
            </a:pPr>
            <a:r>
              <a:rPr lang="en-US" altLang="ko-KR" sz="2025">
                <a:solidFill>
                  <a:srgbClr val="FF0000"/>
                </a:solidFill>
                <a:latin typeface="Arial" charset="0"/>
                <a:ea typeface="굴림" pitchFamily="50" charset="-127"/>
                <a:cs typeface="Arial" charset="0"/>
              </a:rPr>
              <a:t>Use-case</a:t>
            </a:r>
            <a:r>
              <a:rPr lang="en-US" altLang="ko-KR" sz="2025">
                <a:latin typeface="Arial" charset="0"/>
                <a:ea typeface="굴림" pitchFamily="50" charset="-127"/>
                <a:cs typeface="Arial" charset="0"/>
              </a:rPr>
              <a:t>: InitiateMonitoring</a:t>
            </a:r>
          </a:p>
          <a:p>
            <a:pPr>
              <a:lnSpc>
                <a:spcPct val="80000"/>
              </a:lnSpc>
              <a:defRPr/>
            </a:pPr>
            <a:r>
              <a:rPr lang="en-US" altLang="ko-KR" sz="2025">
                <a:solidFill>
                  <a:srgbClr val="FF0000"/>
                </a:solidFill>
                <a:latin typeface="Arial" charset="0"/>
                <a:ea typeface="굴림" pitchFamily="50" charset="-127"/>
                <a:cs typeface="Arial" charset="0"/>
              </a:rPr>
              <a:t>Primary actor</a:t>
            </a:r>
            <a:r>
              <a:rPr lang="en-US" altLang="ko-KR" sz="2025">
                <a:latin typeface="Arial" charset="0"/>
                <a:ea typeface="굴림" pitchFamily="50" charset="-127"/>
                <a:cs typeface="Arial" charset="0"/>
              </a:rPr>
              <a:t>: Homeowner</a:t>
            </a:r>
          </a:p>
          <a:p>
            <a:pPr>
              <a:lnSpc>
                <a:spcPct val="80000"/>
              </a:lnSpc>
              <a:defRPr/>
            </a:pPr>
            <a:r>
              <a:rPr lang="en-US" altLang="ko-KR" sz="2025">
                <a:solidFill>
                  <a:srgbClr val="FF0000"/>
                </a:solidFill>
                <a:latin typeface="Arial" charset="0"/>
                <a:ea typeface="굴림" pitchFamily="50" charset="-127"/>
                <a:cs typeface="Arial" charset="0"/>
              </a:rPr>
              <a:t>Goal in context</a:t>
            </a:r>
            <a:r>
              <a:rPr lang="en-US" altLang="ko-KR" sz="2025">
                <a:latin typeface="Arial" charset="0"/>
                <a:ea typeface="굴림" pitchFamily="50" charset="-127"/>
                <a:cs typeface="Arial" charset="0"/>
              </a:rPr>
              <a:t>: To set the system to monitor sensors when the homeowner leaves the house or remains inside</a:t>
            </a:r>
          </a:p>
          <a:p>
            <a:pPr>
              <a:lnSpc>
                <a:spcPct val="80000"/>
              </a:lnSpc>
              <a:defRPr/>
            </a:pPr>
            <a:r>
              <a:rPr lang="en-US" altLang="ko-KR" sz="2025">
                <a:solidFill>
                  <a:srgbClr val="FF0000"/>
                </a:solidFill>
                <a:latin typeface="Arial" charset="0"/>
                <a:ea typeface="굴림" pitchFamily="50" charset="-127"/>
                <a:cs typeface="Arial" charset="0"/>
              </a:rPr>
              <a:t>Preconditions</a:t>
            </a:r>
            <a:r>
              <a:rPr lang="en-US" altLang="ko-KR" sz="2025">
                <a:latin typeface="Arial" charset="0"/>
                <a:ea typeface="굴림" pitchFamily="50" charset="-127"/>
                <a:cs typeface="Arial" charset="0"/>
              </a:rPr>
              <a:t>: System has been programmed for a password and to recognize various sensors</a:t>
            </a:r>
          </a:p>
          <a:p>
            <a:pPr>
              <a:lnSpc>
                <a:spcPct val="80000"/>
              </a:lnSpc>
              <a:defRPr/>
            </a:pPr>
            <a:r>
              <a:rPr lang="en-US" altLang="ko-KR" sz="2025">
                <a:solidFill>
                  <a:srgbClr val="FF0000"/>
                </a:solidFill>
                <a:latin typeface="Arial" charset="0"/>
                <a:ea typeface="굴림" pitchFamily="50" charset="-127"/>
                <a:cs typeface="Arial" charset="0"/>
              </a:rPr>
              <a:t>Trigger</a:t>
            </a:r>
            <a:r>
              <a:rPr lang="en-US" altLang="ko-KR" sz="2025">
                <a:latin typeface="Arial" charset="0"/>
                <a:ea typeface="굴림" pitchFamily="50" charset="-127"/>
                <a:cs typeface="Arial" charset="0"/>
              </a:rPr>
              <a:t>: The homeowner decides to “set” the system, i.e., to turn on the alarm functions</a:t>
            </a:r>
          </a:p>
          <a:p>
            <a:pPr>
              <a:lnSpc>
                <a:spcPct val="80000"/>
              </a:lnSpc>
              <a:defRPr/>
            </a:pPr>
            <a:r>
              <a:rPr lang="en-US" altLang="ko-KR" sz="2025">
                <a:solidFill>
                  <a:srgbClr val="FF0000"/>
                </a:solidFill>
                <a:latin typeface="Arial" charset="0"/>
                <a:ea typeface="굴림" pitchFamily="50" charset="-127"/>
                <a:cs typeface="Arial" charset="0"/>
              </a:rPr>
              <a:t>Scenario</a:t>
            </a:r>
            <a:r>
              <a:rPr lang="en-US" altLang="ko-KR" sz="2025">
                <a:latin typeface="Arial" charset="0"/>
                <a:ea typeface="굴림" pitchFamily="50" charset="-127"/>
                <a:cs typeface="Arial" charset="0"/>
              </a:rPr>
              <a:t>:</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 observes control panel</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Homeowner:enters password</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 selects “stay” or “away”</a:t>
            </a:r>
          </a:p>
          <a:p>
            <a:pPr marL="900113" lvl="1" indent="-385763">
              <a:lnSpc>
                <a:spcPct val="80000"/>
              </a:lnSpc>
              <a:buFont typeface="Palatino" charset="0"/>
              <a:buAutoNum type="arabicPeriod"/>
              <a:defRPr/>
            </a:pPr>
            <a:r>
              <a:rPr lang="en-US" altLang="ko-KR" sz="1800">
                <a:latin typeface="Arial" charset="0"/>
                <a:ea typeface="굴림" pitchFamily="50" charset="-127"/>
                <a:cs typeface="Arial" charset="0"/>
              </a:rPr>
              <a:t>Homeowner: observes red alarm light to indicate that SafeHome has been armed</a:t>
            </a:r>
          </a:p>
          <a:p>
            <a:pPr marL="900113" lvl="1" indent="-385763">
              <a:lnSpc>
                <a:spcPct val="80000"/>
              </a:lnSpc>
              <a:buFont typeface="Palatino" charset="0"/>
              <a:buAutoNum type="arabicPeriod"/>
              <a:defRPr/>
            </a:pPr>
            <a:endParaRPr lang="ko-KR" altLang="en-US" sz="1800">
              <a:latin typeface="Arial" charset="0"/>
              <a:ea typeface="굴림" pitchFamily="50" charset="-127"/>
              <a:cs typeface="Arial" charset="0"/>
            </a:endParaRPr>
          </a:p>
        </p:txBody>
      </p:sp>
      <p:sp>
        <p:nvSpPr>
          <p:cNvPr id="25605" name="슬라이드 번호 개체 틀 4"/>
          <p:cNvSpPr>
            <a:spLocks noGrp="1"/>
          </p:cNvSpPr>
          <p:nvPr>
            <p:ph type="sldNum" sz="quarter" idx="11"/>
          </p:nvPr>
        </p:nvSpPr>
        <p:spPr>
          <a:noFill/>
        </p:spPr>
        <p:txBody>
          <a:bodyPr/>
          <a:lstStyle/>
          <a:p>
            <a:pPr defTabSz="1028700" fontAlgn="base">
              <a:spcBef>
                <a:spcPct val="0"/>
              </a:spcBef>
              <a:spcAft>
                <a:spcPct val="0"/>
              </a:spcAft>
            </a:pPr>
            <a:fld id="{7DBF2237-8815-4D4A-AA95-FA97EB2264F5}" type="slidenum">
              <a:rPr lang="ko-KR" altLang="en-US">
                <a:solidFill>
                  <a:srgbClr val="003399"/>
                </a:solidFill>
                <a:ea typeface="굴림" pitchFamily="50" charset="-127"/>
                <a:cs typeface="Arial" charset="0"/>
              </a:rPr>
              <a:pPr defTabSz="1028700" fontAlgn="base">
                <a:spcBef>
                  <a:spcPct val="0"/>
                </a:spcBef>
                <a:spcAft>
                  <a:spcPct val="0"/>
                </a:spcAft>
              </a:pPr>
              <a:t>38</a:t>
            </a:fld>
            <a:endParaRPr lang="en-US" altLang="ko-KR">
              <a:solidFill>
                <a:srgbClr val="003399"/>
              </a:solidFill>
              <a:ea typeface="굴림" pitchFamily="50" charset="-127"/>
              <a:cs typeface="Arial" charset="0"/>
            </a:endParaRPr>
          </a:p>
        </p:txBody>
      </p:sp>
      <p:sp>
        <p:nvSpPr>
          <p:cNvPr id="6" name="내용 개체 틀 2"/>
          <p:cNvSpPr txBox="1">
            <a:spLocks/>
          </p:cNvSpPr>
          <p:nvPr/>
        </p:nvSpPr>
        <p:spPr bwMode="auto">
          <a:xfrm>
            <a:off x="5944197" y="1344812"/>
            <a:ext cx="5295304" cy="4498776"/>
          </a:xfrm>
          <a:prstGeom prst="rect">
            <a:avLst/>
          </a:prstGeom>
          <a:noFill/>
          <a:ln w="9525">
            <a:noFill/>
            <a:miter lim="800000"/>
            <a:headEnd/>
            <a:tailEnd/>
          </a:ln>
          <a:effectLst/>
        </p:spPr>
        <p:txBody>
          <a:bodyPr/>
          <a:lstStyle/>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sz="2025" dirty="0">
                <a:solidFill>
                  <a:srgbClr val="FF0000"/>
                </a:solidFill>
                <a:effectLst>
                  <a:outerShdw blurRad="38100" dist="38100" dir="2700000" algn="tl">
                    <a:srgbClr val="C0C0C0"/>
                  </a:outerShdw>
                </a:effectLst>
                <a:latin typeface="Arial" charset="0"/>
                <a:ea typeface="굴림" pitchFamily="50" charset="-127"/>
                <a:cs typeface="Arial" charset="0"/>
              </a:rPr>
              <a:t>Exceptions:</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 </a:t>
            </a:r>
          </a:p>
          <a:p>
            <a:pPr marL="900113" lvl="1" indent="-385763" defTabSz="1028700" eaLnBrk="0" fontAlgn="base" hangingPunct="0">
              <a:lnSpc>
                <a:spcPct val="80000"/>
              </a:lnSpc>
              <a:spcBef>
                <a:spcPct val="20000"/>
              </a:spcBef>
              <a:spcAft>
                <a:spcPct val="0"/>
              </a:spcAft>
              <a:buClr>
                <a:srgbClr val="FFCC00"/>
              </a:buClr>
              <a:buSzPct val="70000"/>
              <a:defRPr/>
            </a:pPr>
            <a:r>
              <a:rPr lang="en-US" altLang="ko-KR" sz="2025">
                <a:solidFill>
                  <a:srgbClr val="003399"/>
                </a:solidFill>
                <a:effectLst>
                  <a:outerShdw blurRad="38100" dist="38100" dir="2700000" algn="tl">
                    <a:srgbClr val="C0C0C0"/>
                  </a:outerShdw>
                </a:effectLst>
                <a:latin typeface="Arial" charset="0"/>
                <a:ea typeface="굴림" pitchFamily="50" charset="-127"/>
                <a:cs typeface="Arial" charset="0"/>
              </a:rPr>
              <a:t>1a. Control </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panel is not ready: homeowner checks all sensors to determine which are open; closes them</a:t>
            </a:r>
          </a:p>
          <a:p>
            <a:pPr marL="900113" lvl="1" indent="-385763" defTabSz="1028700" eaLnBrk="0" fontAlgn="base" hangingPunct="0">
              <a:lnSpc>
                <a:spcPct val="80000"/>
              </a:lnSpc>
              <a:spcBef>
                <a:spcPct val="20000"/>
              </a:spcBef>
              <a:spcAft>
                <a:spcPct val="0"/>
              </a:spcAft>
              <a:buClr>
                <a:srgbClr val="FFCC00"/>
              </a:buClr>
              <a:buSzPct val="70000"/>
              <a:defRPr/>
            </a:pP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2a. Password is incorrect</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sz="2025" dirty="0">
                <a:solidFill>
                  <a:srgbClr val="FF0000"/>
                </a:solidFill>
                <a:effectLst>
                  <a:outerShdw blurRad="38100" dist="38100" dir="2700000" algn="tl">
                    <a:srgbClr val="C0C0C0"/>
                  </a:outerShdw>
                </a:effectLst>
                <a:latin typeface="Arial" charset="0"/>
                <a:ea typeface="굴림" pitchFamily="50" charset="-127"/>
                <a:cs typeface="Arial" charset="0"/>
              </a:rPr>
              <a:t>Priority: </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Essential, must be implemented</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sz="2025" dirty="0">
                <a:solidFill>
                  <a:srgbClr val="FF0000"/>
                </a:solidFill>
                <a:effectLst>
                  <a:outerShdw blurRad="38100" dist="38100" dir="2700000" algn="tl">
                    <a:srgbClr val="C0C0C0"/>
                  </a:outerShdw>
                </a:effectLst>
                <a:latin typeface="Arial" charset="0"/>
                <a:ea typeface="굴림" pitchFamily="50" charset="-127"/>
                <a:cs typeface="Arial" charset="0"/>
              </a:rPr>
              <a:t>When available</a:t>
            </a:r>
            <a:r>
              <a:rPr lang="en-US" altLang="ko-KR" sz="2025" dirty="0">
                <a:solidFill>
                  <a:srgbClr val="003399"/>
                </a:solidFill>
                <a:effectLst>
                  <a:outerShdw blurRad="38100" dist="38100" dir="2700000" algn="tl">
                    <a:srgbClr val="C0C0C0"/>
                  </a:outerShdw>
                </a:effectLst>
                <a:latin typeface="Arial" charset="0"/>
                <a:ea typeface="굴림" pitchFamily="50" charset="-127"/>
                <a:cs typeface="Arial" charset="0"/>
              </a:rPr>
              <a:t>: first increment</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Frequency of use</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Many times per day</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Channel to actor</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Via control panel interface</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Secondary actors</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Support technician</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Channels to secondary actors</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support technician: phone line</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FF0000"/>
                </a:solidFill>
                <a:effectLst>
                  <a:outerShdw blurRad="38100" dist="38100" dir="2700000" algn="tl">
                    <a:srgbClr val="C0C0C0"/>
                  </a:outerShdw>
                </a:effectLst>
                <a:latin typeface="Arial" charset="0"/>
                <a:ea typeface="굴림" pitchFamily="50" charset="-127"/>
                <a:cs typeface="Arial" charset="0"/>
              </a:rPr>
              <a:t>Open issues</a:t>
            </a: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 </a:t>
            </a:r>
          </a:p>
          <a:p>
            <a:pPr marL="900113" lvl="1"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r>
              <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rPr>
              <a:t>Do we enforce time limit for password entering? </a:t>
            </a: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endParaRP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endParaRP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en-US" altLang="ko-KR" dirty="0">
              <a:solidFill>
                <a:srgbClr val="003399"/>
              </a:solidFill>
              <a:effectLst>
                <a:outerShdw blurRad="38100" dist="38100" dir="2700000" algn="tl">
                  <a:srgbClr val="C0C0C0"/>
                </a:outerShdw>
              </a:effectLst>
              <a:latin typeface="Arial" charset="0"/>
              <a:ea typeface="굴림" pitchFamily="50" charset="-127"/>
              <a:cs typeface="Arial" charset="0"/>
            </a:endParaRPr>
          </a:p>
          <a:p>
            <a:pPr marL="385763" indent="-385763" defTabSz="1028700" eaLnBrk="0" fontAlgn="base" hangingPunct="0">
              <a:lnSpc>
                <a:spcPct val="80000"/>
              </a:lnSpc>
              <a:spcBef>
                <a:spcPct val="20000"/>
              </a:spcBef>
              <a:spcAft>
                <a:spcPct val="0"/>
              </a:spcAft>
              <a:buClr>
                <a:srgbClr val="FFCC00"/>
              </a:buClr>
              <a:buSzPct val="70000"/>
              <a:buFont typeface="Wingdings" pitchFamily="2" charset="2"/>
              <a:buChar char="n"/>
              <a:defRPr/>
            </a:pPr>
            <a:endParaRPr lang="ko-KR" altLang="en-US" dirty="0">
              <a:solidFill>
                <a:srgbClr val="003399"/>
              </a:solidFill>
              <a:effectLst>
                <a:outerShdw blurRad="38100" dist="38100" dir="2700000" algn="tl">
                  <a:srgbClr val="C0C0C0"/>
                </a:outerShdw>
              </a:effectLst>
              <a:latin typeface="Arial" charset="0"/>
              <a:ea typeface="굴림" pitchFamily="50" charset="-127"/>
              <a:cs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7" name="Rectangle 3"/>
          <p:cNvSpPr>
            <a:spLocks noGrp="1" noRot="1" noChangeArrowheads="1"/>
          </p:cNvSpPr>
          <p:nvPr>
            <p:ph type="title"/>
          </p:nvPr>
        </p:nvSpPr>
        <p:spPr>
          <a:xfrm>
            <a:off x="2888457" y="0"/>
            <a:ext cx="6413302" cy="1143000"/>
          </a:xfrm>
        </p:spPr>
        <p:txBody>
          <a:bodyPr/>
          <a:lstStyle/>
          <a:p>
            <a:pPr eaLnBrk="1" hangingPunct="1">
              <a:defRPr/>
            </a:pPr>
            <a:r>
              <a:rPr lang="en-US" altLang="ko-KR">
                <a:latin typeface="Arial" pitchFamily="34" charset="0"/>
                <a:ea typeface="굴림" pitchFamily="50" charset="-127"/>
                <a:cs typeface="Arial" pitchFamily="34" charset="0"/>
              </a:rPr>
              <a:t>Use-Case Diagram</a:t>
            </a:r>
          </a:p>
        </p:txBody>
      </p:sp>
      <p:sp>
        <p:nvSpPr>
          <p:cNvPr id="26628" name="슬라이드 번호 개체 틀 4"/>
          <p:cNvSpPr>
            <a:spLocks noGrp="1"/>
          </p:cNvSpPr>
          <p:nvPr>
            <p:ph type="sldNum" sz="quarter" idx="11"/>
          </p:nvPr>
        </p:nvSpPr>
        <p:spPr>
          <a:noFill/>
        </p:spPr>
        <p:txBody>
          <a:bodyPr/>
          <a:lstStyle/>
          <a:p>
            <a:pPr defTabSz="1028700" fontAlgn="base">
              <a:spcBef>
                <a:spcPct val="0"/>
              </a:spcBef>
              <a:spcAft>
                <a:spcPct val="0"/>
              </a:spcAft>
            </a:pPr>
            <a:fld id="{3CD17E2B-47A0-4C39-B436-B887AC5BF9B9}" type="slidenum">
              <a:rPr lang="ko-KR" altLang="en-US">
                <a:solidFill>
                  <a:srgbClr val="003399"/>
                </a:solidFill>
                <a:ea typeface="굴림" pitchFamily="50" charset="-127"/>
              </a:rPr>
              <a:pPr defTabSz="1028700" fontAlgn="base">
                <a:spcBef>
                  <a:spcPct val="0"/>
                </a:spcBef>
                <a:spcAft>
                  <a:spcPct val="0"/>
                </a:spcAft>
              </a:pPr>
              <a:t>39</a:t>
            </a:fld>
            <a:endParaRPr lang="en-US" altLang="ko-KR">
              <a:solidFill>
                <a:srgbClr val="003399"/>
              </a:solidFill>
              <a:ea typeface="굴림" pitchFamily="50" charset="-127"/>
            </a:endParaRPr>
          </a:p>
        </p:txBody>
      </p:sp>
      <p:sp>
        <p:nvSpPr>
          <p:cNvPr id="876546" name="Rectangle 2"/>
          <p:cNvSpPr>
            <a:spLocks noChangeArrowheads="1"/>
          </p:cNvSpPr>
          <p:nvPr/>
        </p:nvSpPr>
        <p:spPr bwMode="auto">
          <a:xfrm>
            <a:off x="3415309" y="1046560"/>
            <a:ext cx="5447109" cy="5139928"/>
          </a:xfrm>
          <a:prstGeom prst="rect">
            <a:avLst/>
          </a:prstGeom>
          <a:solidFill>
            <a:srgbClr val="96E3FE"/>
          </a:solidFill>
          <a:ln w="12700">
            <a:noFill/>
            <a:miter lim="800000"/>
            <a:headEnd/>
            <a:tailEnd/>
          </a:ln>
          <a:effectLst>
            <a:outerShdw dist="35921" dir="2700000" algn="ctr" rotWithShape="0">
              <a:schemeClr val="bg2"/>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pitchFamily="50" charset="-127"/>
            </a:endParaRPr>
          </a:p>
        </p:txBody>
      </p:sp>
      <p:pic>
        <p:nvPicPr>
          <p:cNvPr id="26630" name="Picture 4"/>
          <p:cNvPicPr>
            <a:picLocks noChangeAspect="1" noChangeArrowheads="1"/>
          </p:cNvPicPr>
          <p:nvPr/>
        </p:nvPicPr>
        <p:blipFill>
          <a:blip r:embed="rId2"/>
          <a:srcRect/>
          <a:stretch>
            <a:fillRect/>
          </a:stretch>
        </p:blipFill>
        <p:spPr bwMode="auto">
          <a:xfrm>
            <a:off x="3965377" y="1116211"/>
            <a:ext cx="4386263" cy="4957763"/>
          </a:xfrm>
          <a:prstGeom prst="rect">
            <a:avLst/>
          </a:prstGeom>
          <a:noFill/>
          <a:ln w="12700">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n illustration displays a bridge. Three circles represent the system description, analysis model, and design model. ">
            <a:extLst>
              <a:ext uri="{FF2B5EF4-FFF2-40B4-BE49-F238E27FC236}">
                <a16:creationId xmlns:a16="http://schemas.microsoft.com/office/drawing/2014/main" id="{6CE726D0-23C1-3348-B8DD-03697B21B2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56"/>
          <a:stretch/>
        </p:blipFill>
        <p:spPr>
          <a:xfrm>
            <a:off x="8072669" y="2153180"/>
            <a:ext cx="3966931" cy="3714220"/>
          </a:xfrm>
          <a:prstGeom prst="rect">
            <a:avLst/>
          </a:prstGeom>
        </p:spPr>
      </p:pic>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Analysis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0" y="914400"/>
            <a:ext cx="8000999" cy="5410200"/>
          </a:xfrm>
        </p:spPr>
        <p:txBody>
          <a:bodyPr vert="horz" lIns="91440" tIns="45720" rIns="91440" bIns="45720" rtlCol="0">
            <a:noAutofit/>
          </a:bodyPr>
          <a:lstStyle/>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Specifies software’s </a:t>
            </a:r>
            <a:r>
              <a:rPr lang="en-US" altLang="en-US" sz="2800" u="sng" dirty="0">
                <a:latin typeface="Arial" panose="020B0604020202020204" pitchFamily="34" charset="0"/>
                <a:cs typeface="Arial" panose="020B0604020202020204" pitchFamily="34" charset="0"/>
              </a:rPr>
              <a:t>operational characteristics</a:t>
            </a:r>
          </a:p>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Indicates software's </a:t>
            </a:r>
            <a:r>
              <a:rPr lang="en-US" altLang="en-US" sz="2800" u="sng" dirty="0">
                <a:latin typeface="Arial" panose="020B0604020202020204" pitchFamily="34" charset="0"/>
                <a:cs typeface="Arial" panose="020B0604020202020204" pitchFamily="34" charset="0"/>
              </a:rPr>
              <a:t>interface</a:t>
            </a:r>
            <a:r>
              <a:rPr lang="en-US" altLang="en-US" sz="2800" dirty="0">
                <a:latin typeface="Arial" panose="020B0604020202020204" pitchFamily="34" charset="0"/>
                <a:cs typeface="Arial" panose="020B0604020202020204" pitchFamily="34" charset="0"/>
              </a:rPr>
              <a:t> with other system elements</a:t>
            </a:r>
          </a:p>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Establishes </a:t>
            </a:r>
            <a:r>
              <a:rPr lang="en-US" altLang="en-US" sz="2800" u="sng" dirty="0">
                <a:latin typeface="Arial" panose="020B0604020202020204" pitchFamily="34" charset="0"/>
                <a:cs typeface="Arial" panose="020B0604020202020204" pitchFamily="34" charset="0"/>
              </a:rPr>
              <a:t>constraints</a:t>
            </a:r>
            <a:r>
              <a:rPr lang="en-US" altLang="en-US" sz="2800" dirty="0">
                <a:latin typeface="Arial" panose="020B0604020202020204" pitchFamily="34" charset="0"/>
                <a:cs typeface="Arial" panose="020B0604020202020204" pitchFamily="34" charset="0"/>
              </a:rPr>
              <a:t> that software must meet</a:t>
            </a:r>
          </a:p>
          <a:p>
            <a:pPr>
              <a:spcBef>
                <a:spcPts val="300"/>
              </a:spcBef>
            </a:pPr>
            <a:r>
              <a:rPr lang="en-US" altLang="en-US" dirty="0">
                <a:latin typeface="Arial" panose="020B0604020202020204" pitchFamily="34" charset="0"/>
                <a:cs typeface="Arial" panose="020B0604020202020204" pitchFamily="34" charset="0"/>
              </a:rPr>
              <a:t>Requirements analysis allows the software engineer to:</a:t>
            </a:r>
          </a:p>
          <a:p>
            <a:pPr marL="691650" lvl="2" indent="-291600">
              <a:spcBef>
                <a:spcPts val="1000"/>
              </a:spcBef>
            </a:pPr>
            <a:r>
              <a:rPr lang="en-US" altLang="en-US" sz="2400" u="sng" dirty="0">
                <a:latin typeface="Arial" panose="020B0604020202020204" pitchFamily="34" charset="0"/>
                <a:cs typeface="Arial" panose="020B0604020202020204" pitchFamily="34" charset="0"/>
              </a:rPr>
              <a:t>Elaborate</a:t>
            </a:r>
            <a:r>
              <a:rPr lang="en-US" altLang="en-US" sz="2400" dirty="0">
                <a:latin typeface="Arial" panose="020B0604020202020204" pitchFamily="34" charset="0"/>
                <a:cs typeface="Arial" panose="020B0604020202020204" pitchFamily="34" charset="0"/>
              </a:rPr>
              <a:t> on basic requirements established during earlier requirement engineering tasks</a:t>
            </a:r>
          </a:p>
          <a:p>
            <a:pPr marL="691650" lvl="2" indent="-291600">
              <a:spcBef>
                <a:spcPts val="1000"/>
              </a:spcBef>
            </a:pPr>
            <a:r>
              <a:rPr lang="en-US" altLang="en-US" sz="2400" u="sng" dirty="0">
                <a:solidFill>
                  <a:srgbClr val="0432FF"/>
                </a:solidFill>
                <a:latin typeface="Arial" panose="020B0604020202020204" pitchFamily="34" charset="0"/>
                <a:cs typeface="Arial" panose="020B0604020202020204" pitchFamily="34" charset="0"/>
              </a:rPr>
              <a:t>Build models</a:t>
            </a:r>
            <a:r>
              <a:rPr lang="en-US" altLang="en-US" sz="2400" dirty="0">
                <a:latin typeface="Arial" panose="020B0604020202020204" pitchFamily="34" charset="0"/>
                <a:cs typeface="Arial" panose="020B0604020202020204" pitchFamily="34" charset="0"/>
              </a:rPr>
              <a:t> that depict the user’s needs from several different perspectives</a:t>
            </a:r>
            <a:endParaRPr lang="en-US" altLang="ko-Kore-KR" sz="2400" dirty="0">
              <a:latin typeface="Arial" panose="020B0604020202020204" pitchFamily="34" charset="0"/>
              <a:cs typeface="Arial" panose="020B0604020202020204" pitchFamily="34" charset="0"/>
            </a:endParaRPr>
          </a:p>
          <a:p>
            <a:pPr marL="291600" lvl="1" indent="-291600">
              <a:spcBef>
                <a:spcPts val="1000"/>
              </a:spcBef>
            </a:pPr>
            <a:endParaRPr lang="en-US" altLang="en-US" sz="2800" noProof="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4</a:t>
            </a:fld>
            <a:endParaRPr lang="en-US">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A47F30E5-BE7F-4640-9617-F46AA1DAB4BA}"/>
              </a:ext>
            </a:extLst>
          </p:cNvPr>
          <p:cNvSpPr>
            <a:spLocks noChangeArrowheads="1"/>
          </p:cNvSpPr>
          <p:nvPr/>
        </p:nvSpPr>
        <p:spPr bwMode="auto">
          <a:xfrm>
            <a:off x="10920734" y="6228689"/>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5" name="직사각형 4">
            <a:extLst>
              <a:ext uri="{FF2B5EF4-FFF2-40B4-BE49-F238E27FC236}">
                <a16:creationId xmlns:a16="http://schemas.microsoft.com/office/drawing/2014/main" id="{2085B66C-24F5-374E-8A73-F0BE1B22BC68}"/>
              </a:ext>
            </a:extLst>
          </p:cNvPr>
          <p:cNvSpPr/>
          <p:nvPr/>
        </p:nvSpPr>
        <p:spPr>
          <a:xfrm>
            <a:off x="10801860" y="3078328"/>
            <a:ext cx="1196418" cy="400110"/>
          </a:xfrm>
          <a:prstGeom prst="rect">
            <a:avLst/>
          </a:prstGeom>
        </p:spPr>
        <p:txBody>
          <a:bodyPr wrap="none">
            <a:spAutoFit/>
          </a:bodyPr>
          <a:lstStyle/>
          <a:p>
            <a:r>
              <a:rPr kumimoji="1" lang="en-US" altLang="en-US" sz="2000" i="1" dirty="0">
                <a:solidFill>
                  <a:srgbClr val="0432FF"/>
                </a:solidFill>
                <a:latin typeface="Arial" panose="020B0604020202020204" pitchFamily="34" charset="0"/>
                <a:cs typeface="Arial" panose="020B0604020202020204" pitchFamily="34" charset="0"/>
              </a:rPr>
              <a:t>A bridge </a:t>
            </a:r>
            <a:endParaRPr lang="ko-Kore-KR" altLang="en-US" sz="1400" i="1" dirty="0">
              <a:solidFill>
                <a:srgbClr val="0432FF"/>
              </a:solidFill>
            </a:endParaRPr>
          </a:p>
        </p:txBody>
      </p:sp>
      <p:sp>
        <p:nvSpPr>
          <p:cNvPr id="8" name="날짜 개체 틀 7">
            <a:extLst>
              <a:ext uri="{FF2B5EF4-FFF2-40B4-BE49-F238E27FC236}">
                <a16:creationId xmlns:a16="http://schemas.microsoft.com/office/drawing/2014/main" id="{ED7DA96E-6D63-D049-92ED-87657C104DF5}"/>
              </a:ext>
            </a:extLst>
          </p:cNvPr>
          <p:cNvSpPr>
            <a:spLocks noGrp="1"/>
          </p:cNvSpPr>
          <p:nvPr>
            <p:ph type="dt" sz="half" idx="10"/>
          </p:nvPr>
        </p:nvSpPr>
        <p:spPr/>
        <p:txBody>
          <a:bodyPr/>
          <a:lstStyle/>
          <a:p>
            <a:r>
              <a:rPr lang="en-US" altLang="ko-KR"/>
              <a:t>Spring 2025</a:t>
            </a:r>
            <a:endParaRPr lang="en-US" altLang="en-US" dirty="0"/>
          </a:p>
        </p:txBody>
      </p:sp>
      <p:sp>
        <p:nvSpPr>
          <p:cNvPr id="9" name="바닥글 개체 틀 8">
            <a:extLst>
              <a:ext uri="{FF2B5EF4-FFF2-40B4-BE49-F238E27FC236}">
                <a16:creationId xmlns:a16="http://schemas.microsoft.com/office/drawing/2014/main" id="{910532B0-0315-F043-8C32-264907EFE073}"/>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Tree>
    <p:extLst>
      <p:ext uri="{BB962C8B-B14F-4D97-AF65-F5344CB8AC3E}">
        <p14:creationId xmlns:p14="http://schemas.microsoft.com/office/powerpoint/2010/main" val="1503147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Rot="1" noChangeArrowheads="1"/>
          </p:cNvSpPr>
          <p:nvPr>
            <p:ph type="title"/>
          </p:nvPr>
        </p:nvSpPr>
        <p:spPr>
          <a:xfrm>
            <a:off x="1604368" y="275034"/>
            <a:ext cx="8981479" cy="1143000"/>
          </a:xfrm>
        </p:spPr>
        <p:txBody>
          <a:bodyPr/>
          <a:lstStyle/>
          <a:p>
            <a:pPr eaLnBrk="1" hangingPunct="1">
              <a:defRPr/>
            </a:pPr>
            <a:r>
              <a:rPr lang="en-US" altLang="ko-KR" dirty="0">
                <a:latin typeface="Arial" pitchFamily="34" charset="0"/>
                <a:ea typeface="굴림" pitchFamily="50" charset="-127"/>
                <a:cs typeface="Arial" pitchFamily="34" charset="0"/>
              </a:rPr>
              <a:t>Building the Analysis Model</a:t>
            </a:r>
          </a:p>
        </p:txBody>
      </p:sp>
      <p:sp>
        <p:nvSpPr>
          <p:cNvPr id="877571" name="Rectangle 3"/>
          <p:cNvSpPr>
            <a:spLocks noGrp="1" noRot="1" noChangeArrowheads="1"/>
          </p:cNvSpPr>
          <p:nvPr>
            <p:ph idx="1"/>
          </p:nvPr>
        </p:nvSpPr>
        <p:spPr>
          <a:xfrm>
            <a:off x="2229446" y="1503760"/>
            <a:ext cx="8092082" cy="4498777"/>
          </a:xfrm>
        </p:spPr>
        <p:txBody>
          <a:bodyPr/>
          <a:lstStyle/>
          <a:p>
            <a:pPr eaLnBrk="1" hangingPunct="1">
              <a:defRPr/>
            </a:pPr>
            <a:r>
              <a:rPr lang="en-US" altLang="ko-KR" dirty="0">
                <a:latin typeface="Arial" pitchFamily="34" charset="0"/>
                <a:ea typeface="굴림" pitchFamily="50" charset="-127"/>
                <a:cs typeface="Arial" pitchFamily="34" charset="0"/>
              </a:rPr>
              <a:t>Elements of the analysis model</a:t>
            </a:r>
          </a:p>
          <a:p>
            <a:pPr lvl="1" eaLnBrk="1" hangingPunct="1">
              <a:defRPr/>
            </a:pPr>
            <a:r>
              <a:rPr lang="en-US" altLang="ko-KR" dirty="0">
                <a:solidFill>
                  <a:schemeClr val="bg2"/>
                </a:solidFill>
                <a:latin typeface="Arial" pitchFamily="34" charset="0"/>
                <a:ea typeface="굴림" pitchFamily="50" charset="-127"/>
                <a:cs typeface="Arial" pitchFamily="34" charset="0"/>
              </a:rPr>
              <a:t>Scenario-based elements</a:t>
            </a:r>
          </a:p>
          <a:p>
            <a:pPr lvl="2" eaLnBrk="1" hangingPunct="1">
              <a:defRPr/>
            </a:pPr>
            <a:r>
              <a:rPr lang="en-US" altLang="ko-KR" sz="2025" dirty="0">
                <a:latin typeface="Arial" pitchFamily="34" charset="0"/>
                <a:ea typeface="굴림" pitchFamily="50" charset="-127"/>
                <a:cs typeface="Arial" pitchFamily="34" charset="0"/>
              </a:rPr>
              <a:t>Functional—processing narratives for software functions</a:t>
            </a:r>
          </a:p>
          <a:p>
            <a:pPr lvl="2" eaLnBrk="1" hangingPunct="1">
              <a:defRPr/>
            </a:pPr>
            <a:r>
              <a:rPr lang="en-US" altLang="ko-KR" sz="2025" dirty="0">
                <a:latin typeface="Arial" pitchFamily="34" charset="0"/>
                <a:ea typeface="굴림" pitchFamily="50" charset="-127"/>
                <a:cs typeface="Arial" pitchFamily="34" charset="0"/>
              </a:rPr>
              <a:t>Use-case—descriptions of the interaction between an “actor” and the system</a:t>
            </a:r>
          </a:p>
          <a:p>
            <a:pPr lvl="1" eaLnBrk="1" hangingPunct="1">
              <a:defRPr/>
            </a:pPr>
            <a:r>
              <a:rPr lang="en-US" altLang="ko-KR" dirty="0">
                <a:solidFill>
                  <a:schemeClr val="bg2"/>
                </a:solidFill>
                <a:latin typeface="Arial" pitchFamily="34" charset="0"/>
                <a:ea typeface="굴림" pitchFamily="50" charset="-127"/>
                <a:cs typeface="Arial" pitchFamily="34" charset="0"/>
              </a:rPr>
              <a:t>Class-based elements</a:t>
            </a:r>
          </a:p>
          <a:p>
            <a:pPr lvl="2" eaLnBrk="1" hangingPunct="1">
              <a:defRPr/>
            </a:pPr>
            <a:r>
              <a:rPr lang="en-US" altLang="ko-KR" sz="2025" dirty="0">
                <a:latin typeface="Arial" pitchFamily="34" charset="0"/>
                <a:ea typeface="굴림" pitchFamily="50" charset="-127"/>
                <a:cs typeface="Arial" pitchFamily="34" charset="0"/>
              </a:rPr>
              <a:t>Implied by scenarios</a:t>
            </a:r>
          </a:p>
          <a:p>
            <a:pPr lvl="1" eaLnBrk="1" hangingPunct="1">
              <a:defRPr/>
            </a:pPr>
            <a:r>
              <a:rPr lang="en-US" altLang="ko-KR" dirty="0">
                <a:solidFill>
                  <a:schemeClr val="bg2"/>
                </a:solidFill>
                <a:latin typeface="Arial" pitchFamily="34" charset="0"/>
                <a:ea typeface="굴림" pitchFamily="50" charset="-127"/>
                <a:cs typeface="Arial" pitchFamily="34" charset="0"/>
              </a:rPr>
              <a:t>Behavioral elements</a:t>
            </a:r>
          </a:p>
          <a:p>
            <a:pPr lvl="2" eaLnBrk="1" hangingPunct="1">
              <a:defRPr/>
            </a:pPr>
            <a:r>
              <a:rPr lang="en-US" altLang="ko-KR" sz="2025">
                <a:latin typeface="Arial" pitchFamily="34" charset="0"/>
                <a:ea typeface="굴림" pitchFamily="50" charset="-127"/>
                <a:cs typeface="Arial" pitchFamily="34" charset="0"/>
              </a:rPr>
              <a:t>State diagram</a:t>
            </a:r>
            <a:endParaRPr lang="en-US" altLang="ko-KR" sz="2025" dirty="0">
              <a:latin typeface="Arial" pitchFamily="34" charset="0"/>
              <a:ea typeface="굴림" pitchFamily="50" charset="-127"/>
              <a:cs typeface="Arial" pitchFamily="34" charset="0"/>
            </a:endParaRPr>
          </a:p>
        </p:txBody>
      </p:sp>
      <p:sp>
        <p:nvSpPr>
          <p:cNvPr id="27653" name="슬라이드 번호 개체 틀 4"/>
          <p:cNvSpPr>
            <a:spLocks noGrp="1"/>
          </p:cNvSpPr>
          <p:nvPr>
            <p:ph type="sldNum" sz="quarter" idx="11"/>
          </p:nvPr>
        </p:nvSpPr>
        <p:spPr>
          <a:noFill/>
        </p:spPr>
        <p:txBody>
          <a:bodyPr/>
          <a:lstStyle/>
          <a:p>
            <a:pPr defTabSz="1028700" fontAlgn="base">
              <a:spcBef>
                <a:spcPct val="0"/>
              </a:spcBef>
              <a:spcAft>
                <a:spcPct val="0"/>
              </a:spcAft>
            </a:pPr>
            <a:fld id="{D392E601-E0C0-40D0-A991-1C0E5108C966}" type="slidenum">
              <a:rPr lang="ko-KR" altLang="en-US">
                <a:solidFill>
                  <a:srgbClr val="003399"/>
                </a:solidFill>
                <a:ea typeface="굴림" pitchFamily="50" charset="-127"/>
              </a:rPr>
              <a:pPr defTabSz="1028700" fontAlgn="base">
                <a:spcBef>
                  <a:spcPct val="0"/>
                </a:spcBef>
                <a:spcAft>
                  <a:spcPct val="0"/>
                </a:spcAft>
              </a:pPr>
              <a:t>40</a:t>
            </a:fld>
            <a:endParaRPr lang="en-US" altLang="ko-KR">
              <a:solidFill>
                <a:srgbClr val="003399"/>
              </a:solidFill>
              <a:ea typeface="굴림" pitchFamily="50"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1" name="Rectangle 3"/>
          <p:cNvSpPr>
            <a:spLocks noGrp="1" noRot="1" noChangeArrowheads="1"/>
          </p:cNvSpPr>
          <p:nvPr>
            <p:ph type="title"/>
          </p:nvPr>
        </p:nvSpPr>
        <p:spPr>
          <a:xfrm>
            <a:off x="2450903" y="0"/>
            <a:ext cx="7288410" cy="1143000"/>
          </a:xfrm>
        </p:spPr>
        <p:txBody>
          <a:bodyPr/>
          <a:lstStyle/>
          <a:p>
            <a:pPr eaLnBrk="1" hangingPunct="1">
              <a:defRPr/>
            </a:pPr>
            <a:r>
              <a:rPr lang="en-US" altLang="ko-KR">
                <a:latin typeface="Arial" pitchFamily="34" charset="0"/>
                <a:ea typeface="굴림" pitchFamily="50" charset="-127"/>
                <a:cs typeface="Arial" pitchFamily="34" charset="0"/>
              </a:rPr>
              <a:t>Eliciting Requirements</a:t>
            </a:r>
          </a:p>
        </p:txBody>
      </p:sp>
      <p:sp>
        <p:nvSpPr>
          <p:cNvPr id="20484" name="슬라이드 번호 개체 틀 4"/>
          <p:cNvSpPr>
            <a:spLocks noGrp="1"/>
          </p:cNvSpPr>
          <p:nvPr>
            <p:ph type="sldNum" sz="quarter" idx="11"/>
          </p:nvPr>
        </p:nvSpPr>
        <p:spPr>
          <a:noFill/>
        </p:spPr>
        <p:txBody>
          <a:bodyPr/>
          <a:lstStyle/>
          <a:p>
            <a:pPr defTabSz="1028700" fontAlgn="base">
              <a:spcBef>
                <a:spcPct val="0"/>
              </a:spcBef>
              <a:spcAft>
                <a:spcPct val="0"/>
              </a:spcAft>
            </a:pPr>
            <a:fld id="{285841EF-CCAD-49D3-BB5A-C80A35823824}" type="slidenum">
              <a:rPr lang="ko-KR" altLang="en-US">
                <a:solidFill>
                  <a:srgbClr val="003399"/>
                </a:solidFill>
                <a:ea typeface="굴림" pitchFamily="50" charset="-127"/>
              </a:rPr>
              <a:pPr defTabSz="1028700" fontAlgn="base">
                <a:spcBef>
                  <a:spcPct val="0"/>
                </a:spcBef>
                <a:spcAft>
                  <a:spcPct val="0"/>
                </a:spcAft>
              </a:pPr>
              <a:t>41</a:t>
            </a:fld>
            <a:endParaRPr lang="en-US" altLang="ko-KR">
              <a:solidFill>
                <a:srgbClr val="003399"/>
              </a:solidFill>
              <a:ea typeface="굴림" pitchFamily="50" charset="-127"/>
            </a:endParaRPr>
          </a:p>
        </p:txBody>
      </p:sp>
      <p:sp>
        <p:nvSpPr>
          <p:cNvPr id="872450" name="Rectangle 2"/>
          <p:cNvSpPr>
            <a:spLocks noChangeArrowheads="1"/>
          </p:cNvSpPr>
          <p:nvPr/>
        </p:nvSpPr>
        <p:spPr bwMode="auto">
          <a:xfrm>
            <a:off x="2817019" y="1046560"/>
            <a:ext cx="6440091" cy="5139928"/>
          </a:xfrm>
          <a:prstGeom prst="rect">
            <a:avLst/>
          </a:prstGeom>
          <a:solidFill>
            <a:srgbClr val="96E3FE"/>
          </a:solidFill>
          <a:ln w="12700">
            <a:noFill/>
            <a:miter lim="800000"/>
            <a:headEnd/>
            <a:tailEnd/>
          </a:ln>
          <a:effectLst>
            <a:outerShdw dist="35921" dir="2700000" algn="ctr" rotWithShape="0">
              <a:schemeClr val="bg2"/>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pitchFamily="50" charset="-127"/>
            </a:endParaRPr>
          </a:p>
        </p:txBody>
      </p:sp>
      <p:pic>
        <p:nvPicPr>
          <p:cNvPr id="20486" name="Picture 4"/>
          <p:cNvPicPr>
            <a:picLocks noChangeAspect="1" noChangeArrowheads="1"/>
          </p:cNvPicPr>
          <p:nvPr/>
        </p:nvPicPr>
        <p:blipFill>
          <a:blip r:embed="rId2"/>
          <a:srcRect/>
          <a:stretch>
            <a:fillRect/>
          </a:stretch>
        </p:blipFill>
        <p:spPr bwMode="auto">
          <a:xfrm>
            <a:off x="3404593" y="1453753"/>
            <a:ext cx="5386388" cy="3943350"/>
          </a:xfrm>
          <a:prstGeom prst="rect">
            <a:avLst/>
          </a:prstGeom>
          <a:noFill/>
          <a:ln w="12700">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Rot="1" noChangeArrowheads="1"/>
          </p:cNvSpPr>
          <p:nvPr>
            <p:ph type="title"/>
          </p:nvPr>
        </p:nvSpPr>
        <p:spPr>
          <a:xfrm>
            <a:off x="3599260" y="275034"/>
            <a:ext cx="4991696" cy="1143000"/>
          </a:xfrm>
        </p:spPr>
        <p:txBody>
          <a:bodyPr/>
          <a:lstStyle/>
          <a:p>
            <a:pPr eaLnBrk="1" hangingPunct="1">
              <a:defRPr/>
            </a:pPr>
            <a:r>
              <a:rPr lang="en-US" altLang="ko-KR">
                <a:latin typeface="Arial" pitchFamily="34" charset="0"/>
                <a:ea typeface="굴림" pitchFamily="50" charset="-127"/>
                <a:cs typeface="Arial" pitchFamily="34" charset="0"/>
              </a:rPr>
              <a:t>Class Diagram</a:t>
            </a:r>
          </a:p>
        </p:txBody>
      </p:sp>
      <p:sp>
        <p:nvSpPr>
          <p:cNvPr id="28676" name="슬라이드 번호 개체 틀 4"/>
          <p:cNvSpPr>
            <a:spLocks noGrp="1"/>
          </p:cNvSpPr>
          <p:nvPr>
            <p:ph type="sldNum" sz="quarter" idx="11"/>
          </p:nvPr>
        </p:nvSpPr>
        <p:spPr>
          <a:noFill/>
        </p:spPr>
        <p:txBody>
          <a:bodyPr/>
          <a:lstStyle/>
          <a:p>
            <a:pPr defTabSz="1028700" fontAlgn="base">
              <a:spcBef>
                <a:spcPct val="0"/>
              </a:spcBef>
              <a:spcAft>
                <a:spcPct val="0"/>
              </a:spcAft>
            </a:pPr>
            <a:fld id="{1E95F3FD-EED9-4D31-87CA-7C2E52D50078}" type="slidenum">
              <a:rPr lang="ko-KR" altLang="en-US">
                <a:solidFill>
                  <a:srgbClr val="003399"/>
                </a:solidFill>
                <a:ea typeface="굴림" pitchFamily="50" charset="-127"/>
              </a:rPr>
              <a:pPr defTabSz="1028700" fontAlgn="base">
                <a:spcBef>
                  <a:spcPct val="0"/>
                </a:spcBef>
                <a:spcAft>
                  <a:spcPct val="0"/>
                </a:spcAft>
              </a:pPr>
              <a:t>42</a:t>
            </a:fld>
            <a:endParaRPr lang="en-US" altLang="ko-KR">
              <a:solidFill>
                <a:srgbClr val="003399"/>
              </a:solidFill>
              <a:ea typeface="굴림" pitchFamily="50" charset="-127"/>
            </a:endParaRPr>
          </a:p>
        </p:txBody>
      </p:sp>
      <p:pic>
        <p:nvPicPr>
          <p:cNvPr id="28677" name="Picture 3"/>
          <p:cNvPicPr>
            <a:picLocks noChangeAspect="1" noChangeArrowheads="1"/>
          </p:cNvPicPr>
          <p:nvPr/>
        </p:nvPicPr>
        <p:blipFill>
          <a:blip r:embed="rId2"/>
          <a:srcRect/>
          <a:stretch>
            <a:fillRect/>
          </a:stretch>
        </p:blipFill>
        <p:spPr bwMode="auto">
          <a:xfrm>
            <a:off x="5083374" y="2082403"/>
            <a:ext cx="2028825" cy="2686050"/>
          </a:xfrm>
          <a:prstGeom prst="rect">
            <a:avLst/>
          </a:prstGeom>
          <a:noFill/>
          <a:ln w="12700">
            <a:noFill/>
            <a:miter lim="800000"/>
            <a:headEnd/>
            <a:tailEnd/>
          </a:ln>
        </p:spPr>
      </p:pic>
      <p:sp>
        <p:nvSpPr>
          <p:cNvPr id="878596" name="Text Box 4"/>
          <p:cNvSpPr txBox="1">
            <a:spLocks noChangeArrowheads="1"/>
          </p:cNvSpPr>
          <p:nvPr/>
        </p:nvSpPr>
        <p:spPr bwMode="auto">
          <a:xfrm>
            <a:off x="3122415" y="1346597"/>
            <a:ext cx="3935693" cy="372794"/>
          </a:xfrm>
          <a:prstGeom prst="rect">
            <a:avLst/>
          </a:prstGeom>
          <a:noFill/>
          <a:ln w="12700">
            <a:noFill/>
            <a:miter lim="800000"/>
            <a:headEnd/>
            <a:tailEnd/>
          </a:ln>
          <a:effectLst/>
        </p:spPr>
        <p:txBody>
          <a:bodyPr wrap="none">
            <a:spAutoFit/>
          </a:bodyPr>
          <a:lstStyle/>
          <a:p>
            <a:pPr defTabSz="1028700" eaLnBrk="0" fontAlgn="base" hangingPunct="0">
              <a:lnSpc>
                <a:spcPct val="90000"/>
              </a:lnSpc>
              <a:spcBef>
                <a:spcPct val="0"/>
              </a:spcBef>
              <a:spcAft>
                <a:spcPct val="0"/>
              </a:spcAft>
              <a:defRPr/>
            </a:pPr>
            <a:r>
              <a:rPr lang="en-US" altLang="ko-KR" sz="2025" b="1">
                <a:solidFill>
                  <a:srgbClr val="F3FF07"/>
                </a:solidFill>
                <a:effectLst>
                  <a:outerShdw blurRad="38100" dist="38100" dir="2700000" algn="tl">
                    <a:srgbClr val="000000"/>
                  </a:outerShdw>
                </a:effectLst>
                <a:latin typeface="Helvetica" charset="0"/>
                <a:ea typeface="굴림" pitchFamily="50" charset="-127"/>
              </a:rPr>
              <a:t>From the </a:t>
            </a:r>
            <a:r>
              <a:rPr lang="en-US" altLang="ko-KR" sz="2025" b="1" i="1">
                <a:solidFill>
                  <a:srgbClr val="F3FF07"/>
                </a:solidFill>
                <a:effectLst>
                  <a:outerShdw blurRad="38100" dist="38100" dir="2700000" algn="tl">
                    <a:srgbClr val="000000"/>
                  </a:outerShdw>
                </a:effectLst>
                <a:latin typeface="Helvetica" charset="0"/>
                <a:ea typeface="굴림" pitchFamily="50" charset="-127"/>
              </a:rPr>
              <a:t>SafeHome</a:t>
            </a:r>
            <a:r>
              <a:rPr lang="en-US" altLang="ko-KR" sz="2025" b="1">
                <a:solidFill>
                  <a:srgbClr val="F3FF07"/>
                </a:solidFill>
                <a:effectLst>
                  <a:outerShdw blurRad="38100" dist="38100" dir="2700000" algn="tl">
                    <a:srgbClr val="000000"/>
                  </a:outerShdw>
                </a:effectLst>
                <a:latin typeface="Helvetica" charset="0"/>
                <a:ea typeface="굴림" pitchFamily="50" charset="-127"/>
              </a:rPr>
              <a:t> system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9" name="Rectangle 3"/>
          <p:cNvSpPr>
            <a:spLocks noGrp="1" noRot="1" noChangeArrowheads="1"/>
          </p:cNvSpPr>
          <p:nvPr>
            <p:ph type="title"/>
          </p:nvPr>
        </p:nvSpPr>
        <p:spPr>
          <a:xfrm>
            <a:off x="3652838" y="0"/>
            <a:ext cx="4882753" cy="1143000"/>
          </a:xfrm>
        </p:spPr>
        <p:txBody>
          <a:bodyPr/>
          <a:lstStyle/>
          <a:p>
            <a:pPr eaLnBrk="1" hangingPunct="1">
              <a:defRPr/>
            </a:pPr>
            <a:r>
              <a:rPr lang="en-US" altLang="ko-KR">
                <a:latin typeface="Arial" pitchFamily="34" charset="0"/>
                <a:ea typeface="굴림" pitchFamily="50" charset="-127"/>
                <a:cs typeface="Arial" pitchFamily="34" charset="0"/>
              </a:rPr>
              <a:t>State Diagram</a:t>
            </a:r>
          </a:p>
        </p:txBody>
      </p:sp>
      <p:sp>
        <p:nvSpPr>
          <p:cNvPr id="29700" name="슬라이드 번호 개체 틀 4"/>
          <p:cNvSpPr>
            <a:spLocks noGrp="1"/>
          </p:cNvSpPr>
          <p:nvPr>
            <p:ph type="sldNum" sz="quarter" idx="11"/>
          </p:nvPr>
        </p:nvSpPr>
        <p:spPr>
          <a:noFill/>
        </p:spPr>
        <p:txBody>
          <a:bodyPr/>
          <a:lstStyle/>
          <a:p>
            <a:pPr defTabSz="1028700" fontAlgn="base">
              <a:spcBef>
                <a:spcPct val="0"/>
              </a:spcBef>
              <a:spcAft>
                <a:spcPct val="0"/>
              </a:spcAft>
            </a:pPr>
            <a:fld id="{57DE6967-A91A-47F6-A7B7-B2D370026C13}" type="slidenum">
              <a:rPr lang="ko-KR" altLang="en-US">
                <a:solidFill>
                  <a:srgbClr val="003399"/>
                </a:solidFill>
                <a:ea typeface="굴림" pitchFamily="50" charset="-127"/>
              </a:rPr>
              <a:pPr defTabSz="1028700" fontAlgn="base">
                <a:spcBef>
                  <a:spcPct val="0"/>
                </a:spcBef>
                <a:spcAft>
                  <a:spcPct val="0"/>
                </a:spcAft>
              </a:pPr>
              <a:t>43</a:t>
            </a:fld>
            <a:endParaRPr lang="en-US" altLang="ko-KR">
              <a:solidFill>
                <a:srgbClr val="003399"/>
              </a:solidFill>
              <a:ea typeface="굴림" pitchFamily="50" charset="-127"/>
            </a:endParaRPr>
          </a:p>
        </p:txBody>
      </p:sp>
      <p:sp>
        <p:nvSpPr>
          <p:cNvPr id="879618" name="Rectangle 2"/>
          <p:cNvSpPr>
            <a:spLocks noChangeArrowheads="1"/>
          </p:cNvSpPr>
          <p:nvPr/>
        </p:nvSpPr>
        <p:spPr bwMode="auto">
          <a:xfrm>
            <a:off x="2892029" y="944762"/>
            <a:ext cx="6263283" cy="5241726"/>
          </a:xfrm>
          <a:prstGeom prst="rect">
            <a:avLst/>
          </a:prstGeom>
          <a:solidFill>
            <a:srgbClr val="96E3FE"/>
          </a:solidFill>
          <a:ln w="12700">
            <a:noFill/>
            <a:miter lim="800000"/>
            <a:headEnd/>
            <a:tailEnd/>
          </a:ln>
          <a:effectLst>
            <a:outerShdw dist="35921" dir="2700000" algn="ctr" rotWithShape="0">
              <a:schemeClr val="bg2"/>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pitchFamily="50" charset="-127"/>
            </a:endParaRPr>
          </a:p>
        </p:txBody>
      </p:sp>
      <p:pic>
        <p:nvPicPr>
          <p:cNvPr id="29702" name="Picture 4"/>
          <p:cNvPicPr>
            <a:picLocks noChangeAspect="1" noChangeArrowheads="1"/>
          </p:cNvPicPr>
          <p:nvPr/>
        </p:nvPicPr>
        <p:blipFill>
          <a:blip r:embed="rId2"/>
          <a:srcRect/>
          <a:stretch>
            <a:fillRect/>
          </a:stretch>
        </p:blipFill>
        <p:spPr bwMode="auto">
          <a:xfrm>
            <a:off x="3561755" y="848321"/>
            <a:ext cx="5072063" cy="5586413"/>
          </a:xfrm>
          <a:prstGeom prst="rect">
            <a:avLst/>
          </a:prstGeom>
          <a:noFill/>
          <a:ln w="12700">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Rot="1" noChangeArrowheads="1"/>
          </p:cNvSpPr>
          <p:nvPr>
            <p:ph type="title"/>
          </p:nvPr>
        </p:nvSpPr>
        <p:spPr>
          <a:xfrm>
            <a:off x="1766888" y="275034"/>
            <a:ext cx="8654653" cy="1143000"/>
          </a:xfrm>
        </p:spPr>
        <p:txBody>
          <a:bodyPr/>
          <a:lstStyle/>
          <a:p>
            <a:pPr eaLnBrk="1" hangingPunct="1">
              <a:defRPr/>
            </a:pPr>
            <a:r>
              <a:rPr lang="en-US" altLang="ko-KR">
                <a:latin typeface="Arial" pitchFamily="34" charset="0"/>
                <a:ea typeface="굴림" pitchFamily="50" charset="-127"/>
                <a:cs typeface="Arial" pitchFamily="34" charset="0"/>
              </a:rPr>
              <a:t>Negotiating Requirements</a:t>
            </a:r>
          </a:p>
        </p:txBody>
      </p:sp>
      <p:sp>
        <p:nvSpPr>
          <p:cNvPr id="881667" name="Rectangle 3"/>
          <p:cNvSpPr>
            <a:spLocks noGrp="1" noRot="1" noChangeArrowheads="1"/>
          </p:cNvSpPr>
          <p:nvPr>
            <p:ph idx="1"/>
          </p:nvPr>
        </p:nvSpPr>
        <p:spPr/>
        <p:txBody>
          <a:bodyPr/>
          <a:lstStyle/>
          <a:p>
            <a:pPr eaLnBrk="1" hangingPunct="1">
              <a:defRPr/>
            </a:pPr>
            <a:r>
              <a:rPr lang="en-US" altLang="ko-KR">
                <a:solidFill>
                  <a:srgbClr val="FF0000"/>
                </a:solidFill>
                <a:latin typeface="Arial" pitchFamily="34" charset="0"/>
                <a:ea typeface="굴림" pitchFamily="50" charset="-127"/>
                <a:cs typeface="Arial" pitchFamily="34" charset="0"/>
              </a:rPr>
              <a:t>Identify the key stakeholders</a:t>
            </a:r>
          </a:p>
          <a:p>
            <a:pPr lvl="1" eaLnBrk="1" hangingPunct="1">
              <a:defRPr/>
            </a:pPr>
            <a:r>
              <a:rPr lang="en-US" altLang="ko-KR">
                <a:latin typeface="Arial" pitchFamily="34" charset="0"/>
                <a:ea typeface="굴림" pitchFamily="50" charset="-127"/>
                <a:cs typeface="Arial" pitchFamily="34" charset="0"/>
              </a:rPr>
              <a:t>These are the people who will be involved in the negotiation</a:t>
            </a:r>
          </a:p>
          <a:p>
            <a:pPr eaLnBrk="1" hangingPunct="1">
              <a:defRPr/>
            </a:pPr>
            <a:r>
              <a:rPr lang="en-US" altLang="ko-KR">
                <a:solidFill>
                  <a:srgbClr val="FF0000"/>
                </a:solidFill>
                <a:latin typeface="Arial" pitchFamily="34" charset="0"/>
                <a:ea typeface="굴림" pitchFamily="50" charset="-127"/>
                <a:cs typeface="Arial" pitchFamily="34" charset="0"/>
              </a:rPr>
              <a:t>Determine each of the stakeholders “win conditions”</a:t>
            </a:r>
          </a:p>
          <a:p>
            <a:pPr lvl="1" eaLnBrk="1" hangingPunct="1">
              <a:defRPr/>
            </a:pPr>
            <a:r>
              <a:rPr lang="en-US" altLang="ko-KR">
                <a:latin typeface="Arial" pitchFamily="34" charset="0"/>
                <a:ea typeface="굴림" pitchFamily="50" charset="-127"/>
                <a:cs typeface="Arial" pitchFamily="34" charset="0"/>
              </a:rPr>
              <a:t>Win conditions are not always obvious</a:t>
            </a:r>
          </a:p>
          <a:p>
            <a:pPr eaLnBrk="1" hangingPunct="1">
              <a:defRPr/>
            </a:pPr>
            <a:r>
              <a:rPr lang="en-US" altLang="ko-KR">
                <a:solidFill>
                  <a:srgbClr val="FF0000"/>
                </a:solidFill>
                <a:latin typeface="Arial" pitchFamily="34" charset="0"/>
                <a:ea typeface="굴림" pitchFamily="50" charset="-127"/>
                <a:cs typeface="Arial" pitchFamily="34" charset="0"/>
              </a:rPr>
              <a:t>Negotiate</a:t>
            </a:r>
          </a:p>
          <a:p>
            <a:pPr lvl="1" eaLnBrk="1" hangingPunct="1">
              <a:defRPr/>
            </a:pPr>
            <a:r>
              <a:rPr lang="en-US" altLang="ko-KR">
                <a:latin typeface="Arial" pitchFamily="34" charset="0"/>
                <a:ea typeface="굴림" pitchFamily="50" charset="-127"/>
                <a:cs typeface="Arial" pitchFamily="34" charset="0"/>
              </a:rPr>
              <a:t>Work toward a set of requirements that lead to “win-win”</a:t>
            </a:r>
          </a:p>
        </p:txBody>
      </p:sp>
      <p:sp>
        <p:nvSpPr>
          <p:cNvPr id="30725" name="슬라이드 번호 개체 틀 4"/>
          <p:cNvSpPr>
            <a:spLocks noGrp="1"/>
          </p:cNvSpPr>
          <p:nvPr>
            <p:ph type="sldNum" sz="quarter" idx="11"/>
          </p:nvPr>
        </p:nvSpPr>
        <p:spPr>
          <a:noFill/>
        </p:spPr>
        <p:txBody>
          <a:bodyPr/>
          <a:lstStyle/>
          <a:p>
            <a:pPr defTabSz="1028700" fontAlgn="base">
              <a:spcBef>
                <a:spcPct val="0"/>
              </a:spcBef>
              <a:spcAft>
                <a:spcPct val="0"/>
              </a:spcAft>
            </a:pPr>
            <a:fld id="{E1C92385-6188-428A-A08A-4A3EF02392C9}" type="slidenum">
              <a:rPr lang="ko-KR" altLang="en-US">
                <a:solidFill>
                  <a:srgbClr val="003399"/>
                </a:solidFill>
                <a:ea typeface="굴림" pitchFamily="50" charset="-127"/>
              </a:rPr>
              <a:pPr defTabSz="1028700" fontAlgn="base">
                <a:spcBef>
                  <a:spcPct val="0"/>
                </a:spcBef>
                <a:spcAft>
                  <a:spcPct val="0"/>
                </a:spcAft>
              </a:pPr>
              <a:t>44</a:t>
            </a:fld>
            <a:endParaRPr lang="en-US" altLang="ko-KR">
              <a:solidFill>
                <a:srgbClr val="003399"/>
              </a:solidFill>
              <a:ea typeface="굴림" pitchFamily="50"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rrowheads="1"/>
          </p:cNvSpPr>
          <p:nvPr>
            <p:ph type="title"/>
          </p:nvPr>
        </p:nvSpPr>
        <p:spPr>
          <a:xfrm>
            <a:off x="1795463" y="275034"/>
            <a:ext cx="8599290" cy="1143000"/>
          </a:xfrm>
        </p:spPr>
        <p:txBody>
          <a:bodyPr/>
          <a:lstStyle/>
          <a:p>
            <a:pPr eaLnBrk="1" hangingPunct="1">
              <a:defRPr/>
            </a:pPr>
            <a:r>
              <a:rPr lang="en-US" altLang="ko-KR">
                <a:latin typeface="Arial" pitchFamily="34" charset="0"/>
                <a:ea typeface="굴림" pitchFamily="50" charset="-127"/>
                <a:cs typeface="Arial" pitchFamily="34" charset="0"/>
              </a:rPr>
              <a:t>Validating Requirements-I</a:t>
            </a:r>
          </a:p>
        </p:txBody>
      </p:sp>
      <p:sp>
        <p:nvSpPr>
          <p:cNvPr id="882691" name="Rectangle 3"/>
          <p:cNvSpPr>
            <a:spLocks noGrp="1" noRot="1" noChangeArrowheads="1"/>
          </p:cNvSpPr>
          <p:nvPr>
            <p:ph idx="1"/>
          </p:nvPr>
        </p:nvSpPr>
        <p:spPr>
          <a:xfrm>
            <a:off x="1227535" y="1273374"/>
            <a:ext cx="9327952" cy="4114800"/>
          </a:xfrm>
        </p:spPr>
        <p:txBody>
          <a:bodyPr/>
          <a:lstStyle/>
          <a:p>
            <a:pPr>
              <a:lnSpc>
                <a:spcPct val="90000"/>
              </a:lnSpc>
              <a:spcBef>
                <a:spcPts val="338"/>
              </a:spcBef>
              <a:defRPr/>
            </a:pPr>
            <a:r>
              <a:rPr lang="en-US" altLang="ko-KR" sz="2250" dirty="0">
                <a:latin typeface="Arial" pitchFamily="34" charset="0"/>
                <a:ea typeface="굴림" pitchFamily="50" charset="-127"/>
                <a:cs typeface="Arial" pitchFamily="34" charset="0"/>
              </a:rPr>
              <a:t>Is each requirement consistent with the overall objective for the system/product?</a:t>
            </a:r>
          </a:p>
          <a:p>
            <a:pPr>
              <a:lnSpc>
                <a:spcPct val="90000"/>
              </a:lnSpc>
              <a:spcBef>
                <a:spcPts val="338"/>
              </a:spcBef>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Have all requirements been specified at the proper level of abstraction? That is, do some requirements provide a level of technical detail that is inappropriate at this stage?</a:t>
            </a:r>
          </a:p>
          <a:p>
            <a:pPr eaLnBrk="1" hangingPunct="1">
              <a:lnSpc>
                <a:spcPct val="90000"/>
              </a:lnSpc>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Is the requirement really necessary or does it represent an add-on feature that may not be essential to the objective of the system?</a:t>
            </a:r>
          </a:p>
          <a:p>
            <a:pPr eaLnBrk="1" hangingPunct="1">
              <a:lnSpc>
                <a:spcPct val="90000"/>
              </a:lnSpc>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Is each requirement bounded and unambiguous?</a:t>
            </a:r>
          </a:p>
          <a:p>
            <a:pPr eaLnBrk="1" hangingPunct="1">
              <a:lnSpc>
                <a:spcPct val="90000"/>
              </a:lnSpc>
              <a:defRPr/>
            </a:pPr>
            <a:endParaRPr lang="en-US" altLang="ko-KR" sz="2250" dirty="0">
              <a:latin typeface="Arial" pitchFamily="34" charset="0"/>
              <a:ea typeface="굴림" pitchFamily="50" charset="-127"/>
              <a:cs typeface="Arial" pitchFamily="34" charset="0"/>
            </a:endParaRPr>
          </a:p>
          <a:p>
            <a:pPr eaLnBrk="1" hangingPunct="1">
              <a:lnSpc>
                <a:spcPct val="90000"/>
              </a:lnSpc>
              <a:defRPr/>
            </a:pPr>
            <a:r>
              <a:rPr lang="en-US" altLang="ko-KR" sz="2250" dirty="0">
                <a:latin typeface="Arial" pitchFamily="34" charset="0"/>
                <a:ea typeface="굴림" pitchFamily="50" charset="-127"/>
                <a:cs typeface="Arial" pitchFamily="34" charset="0"/>
              </a:rPr>
              <a:t>Does each requirement have attribution? That is, is a source (generally, a specific individual) noted for each requirement? </a:t>
            </a:r>
          </a:p>
        </p:txBody>
      </p:sp>
      <p:sp>
        <p:nvSpPr>
          <p:cNvPr id="31749" name="슬라이드 번호 개체 틀 4"/>
          <p:cNvSpPr>
            <a:spLocks noGrp="1"/>
          </p:cNvSpPr>
          <p:nvPr>
            <p:ph type="sldNum" sz="quarter" idx="11"/>
          </p:nvPr>
        </p:nvSpPr>
        <p:spPr>
          <a:noFill/>
        </p:spPr>
        <p:txBody>
          <a:bodyPr/>
          <a:lstStyle/>
          <a:p>
            <a:pPr defTabSz="1028700" fontAlgn="base">
              <a:spcBef>
                <a:spcPct val="0"/>
              </a:spcBef>
              <a:spcAft>
                <a:spcPct val="0"/>
              </a:spcAft>
            </a:pPr>
            <a:fld id="{7A11C3BA-4AB9-4F2A-A888-05B10A6D5AEF}" type="slidenum">
              <a:rPr lang="ko-KR" altLang="en-US">
                <a:solidFill>
                  <a:srgbClr val="003399"/>
                </a:solidFill>
                <a:ea typeface="굴림" pitchFamily="50" charset="-127"/>
              </a:rPr>
              <a:pPr defTabSz="1028700" fontAlgn="base">
                <a:spcBef>
                  <a:spcPct val="0"/>
                </a:spcBef>
                <a:spcAft>
                  <a:spcPct val="0"/>
                </a:spcAft>
              </a:pPr>
              <a:t>45</a:t>
            </a:fld>
            <a:endParaRPr lang="en-US" altLang="ko-KR">
              <a:solidFill>
                <a:srgbClr val="003399"/>
              </a:solidFill>
              <a:ea typeface="굴림" pitchFamily="50" charset="-12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Rot="1" noChangeArrowheads="1"/>
          </p:cNvSpPr>
          <p:nvPr>
            <p:ph type="title"/>
          </p:nvPr>
        </p:nvSpPr>
        <p:spPr>
          <a:xfrm>
            <a:off x="1713310" y="275034"/>
            <a:ext cx="8763596" cy="1143000"/>
          </a:xfrm>
        </p:spPr>
        <p:txBody>
          <a:bodyPr/>
          <a:lstStyle/>
          <a:p>
            <a:pPr eaLnBrk="1" hangingPunct="1">
              <a:defRPr/>
            </a:pPr>
            <a:r>
              <a:rPr lang="en-US" altLang="ko-KR">
                <a:latin typeface="Arial" pitchFamily="34" charset="0"/>
                <a:ea typeface="굴림" pitchFamily="50" charset="-127"/>
                <a:cs typeface="Arial" pitchFamily="34" charset="0"/>
              </a:rPr>
              <a:t>Validating Requirements-II</a:t>
            </a:r>
          </a:p>
        </p:txBody>
      </p:sp>
      <p:sp>
        <p:nvSpPr>
          <p:cNvPr id="883715" name="Rectangle 3"/>
          <p:cNvSpPr>
            <a:spLocks noGrp="1" noRot="1" noChangeArrowheads="1"/>
          </p:cNvSpPr>
          <p:nvPr>
            <p:ph idx="1"/>
          </p:nvPr>
        </p:nvSpPr>
        <p:spPr/>
        <p:txBody>
          <a:bodyPr/>
          <a:lstStyle/>
          <a:p>
            <a:pPr eaLnBrk="1" hangingPunct="1">
              <a:defRPr/>
            </a:pPr>
            <a:r>
              <a:rPr lang="en-US" altLang="ko-KR" sz="2250" dirty="0">
                <a:latin typeface="Arial" pitchFamily="34" charset="0"/>
                <a:ea typeface="굴림" pitchFamily="50" charset="-127"/>
                <a:cs typeface="Arial" pitchFamily="34" charset="0"/>
              </a:rPr>
              <a:t>Do any requirements conflict with other requirements?</a:t>
            </a:r>
          </a:p>
          <a:p>
            <a:pPr eaLnBrk="1" hangingPunct="1">
              <a:defRPr/>
            </a:pPr>
            <a:endParaRPr lang="en-US" altLang="ko-KR" sz="2250" dirty="0">
              <a:latin typeface="Arial" pitchFamily="34" charset="0"/>
              <a:ea typeface="굴림" pitchFamily="50" charset="-127"/>
              <a:cs typeface="Arial" pitchFamily="34" charset="0"/>
            </a:endParaRPr>
          </a:p>
          <a:p>
            <a:pPr>
              <a:spcBef>
                <a:spcPts val="338"/>
              </a:spcBef>
              <a:defRPr/>
            </a:pPr>
            <a:r>
              <a:rPr lang="en-US" altLang="ko-KR" sz="2250" dirty="0">
                <a:latin typeface="Arial" pitchFamily="34" charset="0"/>
                <a:ea typeface="굴림" pitchFamily="50" charset="-127"/>
                <a:cs typeface="Arial" pitchFamily="34" charset="0"/>
              </a:rPr>
              <a:t>Is each requirement achievable in the technical environment that will house the system or product?</a:t>
            </a:r>
          </a:p>
          <a:p>
            <a:pPr>
              <a:spcBef>
                <a:spcPts val="338"/>
              </a:spcBef>
              <a:defRPr/>
            </a:pPr>
            <a:endParaRPr lang="en-US" altLang="ko-KR" sz="2250" dirty="0">
              <a:latin typeface="Arial" pitchFamily="34" charset="0"/>
              <a:ea typeface="굴림" pitchFamily="50" charset="-127"/>
              <a:cs typeface="Arial" pitchFamily="34" charset="0"/>
            </a:endParaRPr>
          </a:p>
          <a:p>
            <a:pPr>
              <a:spcBef>
                <a:spcPts val="338"/>
              </a:spcBef>
              <a:defRPr/>
            </a:pPr>
            <a:r>
              <a:rPr lang="en-US" altLang="ko-KR" sz="2250" dirty="0">
                <a:latin typeface="Arial" pitchFamily="34" charset="0"/>
                <a:ea typeface="굴림" pitchFamily="50" charset="-127"/>
                <a:cs typeface="Arial" pitchFamily="34" charset="0"/>
              </a:rPr>
              <a:t>Is each requirement testable, once implemented?</a:t>
            </a:r>
          </a:p>
          <a:p>
            <a:pPr>
              <a:spcBef>
                <a:spcPts val="338"/>
              </a:spcBef>
              <a:defRPr/>
            </a:pPr>
            <a:endParaRPr lang="en-US" altLang="ko-KR" sz="2250" dirty="0">
              <a:latin typeface="Arial" pitchFamily="34" charset="0"/>
              <a:ea typeface="굴림" pitchFamily="50" charset="-127"/>
              <a:cs typeface="Arial" pitchFamily="34" charset="0"/>
            </a:endParaRPr>
          </a:p>
          <a:p>
            <a:pPr>
              <a:spcBef>
                <a:spcPts val="338"/>
              </a:spcBef>
              <a:defRPr/>
            </a:pPr>
            <a:r>
              <a:rPr lang="en-US" altLang="ko-KR" sz="2250" dirty="0">
                <a:latin typeface="Arial" pitchFamily="34" charset="0"/>
                <a:ea typeface="굴림" pitchFamily="50" charset="-127"/>
                <a:cs typeface="Arial" pitchFamily="34" charset="0"/>
              </a:rPr>
              <a:t>Does the requirements model properly reflect the information, function and behavior of the system to be built.</a:t>
            </a:r>
          </a:p>
          <a:p>
            <a:pPr>
              <a:spcBef>
                <a:spcPts val="338"/>
              </a:spcBef>
              <a:defRPr/>
            </a:pPr>
            <a:endParaRPr lang="en-US" altLang="ko-KR" sz="2250" dirty="0">
              <a:latin typeface="Arial" pitchFamily="34" charset="0"/>
              <a:ea typeface="굴림" pitchFamily="50" charset="-127"/>
              <a:cs typeface="Arial" pitchFamily="34" charset="0"/>
            </a:endParaRPr>
          </a:p>
          <a:p>
            <a:pPr eaLnBrk="1" hangingPunct="1">
              <a:defRPr/>
            </a:pPr>
            <a:r>
              <a:rPr lang="en-US" altLang="ko-KR" sz="2250" dirty="0">
                <a:latin typeface="Arial" pitchFamily="34" charset="0"/>
                <a:ea typeface="굴림" pitchFamily="50" charset="-127"/>
                <a:cs typeface="Arial" pitchFamily="34" charset="0"/>
              </a:rPr>
              <a:t>Has the requirements model been “partitioned” in a way that exposes progressively more detailed information about the system.	</a:t>
            </a:r>
          </a:p>
        </p:txBody>
      </p:sp>
      <p:sp>
        <p:nvSpPr>
          <p:cNvPr id="32773" name="슬라이드 번호 개체 틀 4"/>
          <p:cNvSpPr>
            <a:spLocks noGrp="1"/>
          </p:cNvSpPr>
          <p:nvPr>
            <p:ph type="sldNum" sz="quarter" idx="11"/>
          </p:nvPr>
        </p:nvSpPr>
        <p:spPr>
          <a:noFill/>
        </p:spPr>
        <p:txBody>
          <a:bodyPr/>
          <a:lstStyle/>
          <a:p>
            <a:pPr defTabSz="1028700" fontAlgn="base">
              <a:spcBef>
                <a:spcPct val="0"/>
              </a:spcBef>
              <a:spcAft>
                <a:spcPct val="0"/>
              </a:spcAft>
            </a:pPr>
            <a:fld id="{2C359DC8-B4B7-47C5-8094-2F58CDA17B43}" type="slidenum">
              <a:rPr lang="ko-KR" altLang="en-US">
                <a:solidFill>
                  <a:srgbClr val="003399"/>
                </a:solidFill>
                <a:ea typeface="굴림" pitchFamily="50" charset="-127"/>
              </a:rPr>
              <a:pPr defTabSz="1028700" fontAlgn="base">
                <a:spcBef>
                  <a:spcPct val="0"/>
                </a:spcBef>
                <a:spcAft>
                  <a:spcPct val="0"/>
                </a:spcAft>
              </a:pPr>
              <a:t>46</a:t>
            </a:fld>
            <a:endParaRPr lang="en-US" altLang="ko-KR">
              <a:solidFill>
                <a:srgbClr val="003399"/>
              </a:solidFill>
              <a:ea typeface="굴림" pitchFamily="50" charset="-12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7" name="Rectangle 5"/>
          <p:cNvSpPr>
            <a:spLocks noGrp="1" noRot="1" noChangeArrowheads="1"/>
          </p:cNvSpPr>
          <p:nvPr>
            <p:ph type="title"/>
          </p:nvPr>
        </p:nvSpPr>
        <p:spPr>
          <a:xfrm>
            <a:off x="3096128" y="71438"/>
            <a:ext cx="6174768" cy="680956"/>
          </a:xfrm>
        </p:spPr>
        <p:txBody>
          <a:bodyPr vert="horz" wrap="none" lIns="71438" tIns="28575" rIns="71438" bIns="28575" numCol="1" anchor="t" anchorCtr="0" compatLnSpc="1">
            <a:prstTxWarp prst="textNoShape">
              <a:avLst/>
            </a:prstTxWarp>
            <a:spAutoFit/>
          </a:bodyPr>
          <a:lstStyle/>
          <a:p>
            <a:pPr eaLnBrk="1" hangingPunct="1">
              <a:defRPr/>
            </a:pPr>
            <a:r>
              <a:rPr lang="en-US" altLang="ko-KR" dirty="0">
                <a:latin typeface="Arial" pitchFamily="34" charset="0"/>
                <a:ea typeface="굴림" charset="-127"/>
                <a:cs typeface="Arial" pitchFamily="34" charset="0"/>
              </a:rPr>
              <a:t>Specification Guidelines</a:t>
            </a:r>
          </a:p>
        </p:txBody>
      </p:sp>
      <p:sp>
        <p:nvSpPr>
          <p:cNvPr id="33795" name="슬라이드 번호 개체 틀 4"/>
          <p:cNvSpPr>
            <a:spLocks noGrp="1"/>
          </p:cNvSpPr>
          <p:nvPr>
            <p:ph type="sldNum" sz="quarter" idx="11"/>
          </p:nvPr>
        </p:nvSpPr>
        <p:spPr>
          <a:noFill/>
        </p:spPr>
        <p:txBody>
          <a:bodyPr/>
          <a:lstStyle/>
          <a:p>
            <a:pPr defTabSz="1028700" fontAlgn="base">
              <a:spcBef>
                <a:spcPct val="0"/>
              </a:spcBef>
              <a:spcAft>
                <a:spcPct val="0"/>
              </a:spcAft>
            </a:pPr>
            <a:fld id="{4EC6AEA6-30D0-4DEC-9A86-CFD41DFF0ED8}" type="slidenum">
              <a:rPr lang="ko-KR" altLang="en-US">
                <a:solidFill>
                  <a:srgbClr val="003399"/>
                </a:solidFill>
                <a:ea typeface="굴림" pitchFamily="50" charset="-127"/>
              </a:rPr>
              <a:pPr defTabSz="1028700" fontAlgn="base">
                <a:spcBef>
                  <a:spcPct val="0"/>
                </a:spcBef>
                <a:spcAft>
                  <a:spcPct val="0"/>
                </a:spcAft>
              </a:pPr>
              <a:t>47</a:t>
            </a:fld>
            <a:endParaRPr lang="en-US" altLang="ko-KR">
              <a:solidFill>
                <a:srgbClr val="003399"/>
              </a:solidFill>
              <a:ea typeface="굴림" pitchFamily="50" charset="-127"/>
            </a:endParaRPr>
          </a:p>
        </p:txBody>
      </p:sp>
      <p:sp>
        <p:nvSpPr>
          <p:cNvPr id="960519" name="Rectangle 7"/>
          <p:cNvSpPr>
            <a:spLocks noChangeArrowheads="1"/>
          </p:cNvSpPr>
          <p:nvPr/>
        </p:nvSpPr>
        <p:spPr bwMode="auto">
          <a:xfrm>
            <a:off x="2125862" y="796529"/>
            <a:ext cx="7845623" cy="5484615"/>
          </a:xfrm>
          <a:prstGeom prst="rect">
            <a:avLst/>
          </a:prstGeom>
          <a:noFill/>
          <a:ln w="12700">
            <a:solidFill>
              <a:schemeClr val="bg2"/>
            </a:solidFill>
            <a:miter lim="800000"/>
            <a:headEnd/>
            <a:tailEnd/>
          </a:ln>
          <a:effectLst>
            <a:outerShdw dist="107763" dir="2700000" algn="ctr" rotWithShape="0">
              <a:schemeClr val="bg2">
                <a:alpha val="50000"/>
              </a:schemeClr>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charset="-127"/>
            </a:endParaRPr>
          </a:p>
        </p:txBody>
      </p:sp>
      <p:grpSp>
        <p:nvGrpSpPr>
          <p:cNvPr id="1028" name="Group 4"/>
          <p:cNvGrpSpPr>
            <a:grpSpLocks noChangeAspect="1"/>
          </p:cNvGrpSpPr>
          <p:nvPr/>
        </p:nvGrpSpPr>
        <p:grpSpPr bwMode="auto">
          <a:xfrm>
            <a:off x="2566988" y="1066205"/>
            <a:ext cx="7341989" cy="5014913"/>
            <a:chOff x="904" y="597"/>
            <a:chExt cx="4111" cy="2808"/>
          </a:xfrm>
        </p:grpSpPr>
        <p:sp>
          <p:nvSpPr>
            <p:cNvPr id="1027" name="AutoShape 3"/>
            <p:cNvSpPr>
              <a:spLocks noChangeAspect="1" noChangeArrowheads="1" noTextEdit="1"/>
            </p:cNvSpPr>
            <p:nvPr/>
          </p:nvSpPr>
          <p:spPr bwMode="auto">
            <a:xfrm>
              <a:off x="904" y="597"/>
              <a:ext cx="4111" cy="2790"/>
            </a:xfrm>
            <a:prstGeom prst="rect">
              <a:avLst/>
            </a:prstGeom>
            <a:noFill/>
            <a:ln w="9525">
              <a:noFill/>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nvGrpSpPr>
            <p:cNvPr id="1031" name="Group 7"/>
            <p:cNvGrpSpPr>
              <a:grpSpLocks/>
            </p:cNvGrpSpPr>
            <p:nvPr/>
          </p:nvGrpSpPr>
          <p:grpSpPr bwMode="auto">
            <a:xfrm>
              <a:off x="918" y="2897"/>
              <a:ext cx="133" cy="124"/>
              <a:chOff x="918" y="2897"/>
              <a:chExt cx="133" cy="124"/>
            </a:xfrm>
          </p:grpSpPr>
          <p:sp>
            <p:nvSpPr>
              <p:cNvPr id="1029" name="Rectangle 5"/>
              <p:cNvSpPr>
                <a:spLocks noChangeArrowheads="1"/>
              </p:cNvSpPr>
              <p:nvPr/>
            </p:nvSpPr>
            <p:spPr bwMode="auto">
              <a:xfrm>
                <a:off x="932" y="2917"/>
                <a:ext cx="119" cy="104"/>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30" name="Rectangle 6"/>
              <p:cNvSpPr>
                <a:spLocks noChangeArrowheads="1"/>
              </p:cNvSpPr>
              <p:nvPr/>
            </p:nvSpPr>
            <p:spPr bwMode="auto">
              <a:xfrm>
                <a:off x="918" y="2897"/>
                <a:ext cx="112" cy="111"/>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sp>
          <p:nvSpPr>
            <p:cNvPr id="1032" name="Rectangle 8"/>
            <p:cNvSpPr>
              <a:spLocks noChangeArrowheads="1"/>
            </p:cNvSpPr>
            <p:nvPr/>
          </p:nvSpPr>
          <p:spPr bwMode="auto">
            <a:xfrm>
              <a:off x="1149" y="597"/>
              <a:ext cx="3698"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use a layered format that provides increasing detail </a:t>
              </a:r>
              <a:endParaRPr kumimoji="1" lang="ko-KR" altLang="ko-KR" sz="2025">
                <a:solidFill>
                  <a:srgbClr val="FFFFFF"/>
                </a:solidFill>
                <a:latin typeface="굴림" pitchFamily="50" charset="-127"/>
                <a:ea typeface="굴림" pitchFamily="50" charset="-127"/>
              </a:endParaRPr>
            </a:p>
          </p:txBody>
        </p:sp>
        <p:sp>
          <p:nvSpPr>
            <p:cNvPr id="1033" name="Rectangle 9"/>
            <p:cNvSpPr>
              <a:spLocks noChangeArrowheads="1"/>
            </p:cNvSpPr>
            <p:nvPr/>
          </p:nvSpPr>
          <p:spPr bwMode="auto">
            <a:xfrm>
              <a:off x="1149" y="761"/>
              <a:ext cx="1659"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as the "layers" deepen </a:t>
              </a:r>
              <a:endParaRPr kumimoji="1" lang="ko-KR" altLang="ko-KR" sz="2025">
                <a:solidFill>
                  <a:srgbClr val="FFFFFF"/>
                </a:solidFill>
                <a:latin typeface="굴림" pitchFamily="50" charset="-127"/>
                <a:ea typeface="굴림" pitchFamily="50" charset="-127"/>
              </a:endParaRPr>
            </a:p>
          </p:txBody>
        </p:sp>
        <p:sp>
          <p:nvSpPr>
            <p:cNvPr id="1034" name="Rectangle 10"/>
            <p:cNvSpPr>
              <a:spLocks noChangeArrowheads="1"/>
            </p:cNvSpPr>
            <p:nvPr/>
          </p:nvSpPr>
          <p:spPr bwMode="auto">
            <a:xfrm>
              <a:off x="1149" y="924"/>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35" name="Rectangle 11"/>
            <p:cNvSpPr>
              <a:spLocks noChangeArrowheads="1"/>
            </p:cNvSpPr>
            <p:nvPr/>
          </p:nvSpPr>
          <p:spPr bwMode="auto">
            <a:xfrm>
              <a:off x="1149" y="1087"/>
              <a:ext cx="3662"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use consistent graphical notation and apply textual </a:t>
              </a:r>
              <a:endParaRPr kumimoji="1" lang="ko-KR" altLang="ko-KR" sz="2025">
                <a:solidFill>
                  <a:srgbClr val="FFFFFF"/>
                </a:solidFill>
                <a:latin typeface="굴림" pitchFamily="50" charset="-127"/>
                <a:ea typeface="굴림" pitchFamily="50" charset="-127"/>
              </a:endParaRPr>
            </a:p>
          </p:txBody>
        </p:sp>
        <p:sp>
          <p:nvSpPr>
            <p:cNvPr id="1036" name="Rectangle 12"/>
            <p:cNvSpPr>
              <a:spLocks noChangeArrowheads="1"/>
            </p:cNvSpPr>
            <p:nvPr/>
          </p:nvSpPr>
          <p:spPr bwMode="auto">
            <a:xfrm>
              <a:off x="1149" y="1251"/>
              <a:ext cx="3124"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terms consistently (stay away from aliases) </a:t>
              </a:r>
              <a:endParaRPr kumimoji="1" lang="ko-KR" altLang="ko-KR" sz="2025" dirty="0">
                <a:solidFill>
                  <a:srgbClr val="FFFFFF"/>
                </a:solidFill>
                <a:latin typeface="굴림" pitchFamily="50" charset="-127"/>
                <a:ea typeface="굴림" pitchFamily="50" charset="-127"/>
              </a:endParaRPr>
            </a:p>
          </p:txBody>
        </p:sp>
        <p:sp>
          <p:nvSpPr>
            <p:cNvPr id="1037" name="Rectangle 13"/>
            <p:cNvSpPr>
              <a:spLocks noChangeArrowheads="1"/>
            </p:cNvSpPr>
            <p:nvPr/>
          </p:nvSpPr>
          <p:spPr bwMode="auto">
            <a:xfrm>
              <a:off x="1149" y="1414"/>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38" name="Rectangle 14"/>
            <p:cNvSpPr>
              <a:spLocks noChangeArrowheads="1"/>
            </p:cNvSpPr>
            <p:nvPr/>
          </p:nvSpPr>
          <p:spPr bwMode="auto">
            <a:xfrm>
              <a:off x="1149" y="1577"/>
              <a:ext cx="2199"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be sure to define all acronyms </a:t>
              </a:r>
              <a:endParaRPr kumimoji="1" lang="ko-KR" altLang="ko-KR" sz="2025">
                <a:solidFill>
                  <a:srgbClr val="FFFFFF"/>
                </a:solidFill>
                <a:latin typeface="굴림" pitchFamily="50" charset="-127"/>
                <a:ea typeface="굴림" pitchFamily="50" charset="-127"/>
              </a:endParaRPr>
            </a:p>
          </p:txBody>
        </p:sp>
        <p:sp>
          <p:nvSpPr>
            <p:cNvPr id="1039" name="Rectangle 15"/>
            <p:cNvSpPr>
              <a:spLocks noChangeArrowheads="1"/>
            </p:cNvSpPr>
            <p:nvPr/>
          </p:nvSpPr>
          <p:spPr bwMode="auto">
            <a:xfrm>
              <a:off x="1149" y="1741"/>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40" name="Rectangle 16"/>
            <p:cNvSpPr>
              <a:spLocks noChangeArrowheads="1"/>
            </p:cNvSpPr>
            <p:nvPr/>
          </p:nvSpPr>
          <p:spPr bwMode="auto">
            <a:xfrm>
              <a:off x="1149" y="1904"/>
              <a:ext cx="3264"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be sure to include a </a:t>
              </a:r>
              <a:r>
                <a:rPr kumimoji="1" lang="ko-KR" altLang="ko-KR" sz="2250" dirty="0">
                  <a:solidFill>
                    <a:srgbClr val="FF0000"/>
                  </a:solidFill>
                  <a:latin typeface="Helvetica" charset="0"/>
                  <a:ea typeface="굴림" pitchFamily="50" charset="-127"/>
                </a:rPr>
                <a:t>table of contents</a:t>
              </a:r>
              <a:r>
                <a:rPr kumimoji="1" lang="ko-KR" altLang="ko-KR" sz="2250" dirty="0">
                  <a:solidFill>
                    <a:srgbClr val="000000"/>
                  </a:solidFill>
                  <a:latin typeface="Helvetica" charset="0"/>
                  <a:ea typeface="굴림" pitchFamily="50" charset="-127"/>
                </a:rPr>
                <a:t>; ideally, </a:t>
              </a:r>
              <a:endParaRPr kumimoji="1" lang="ko-KR" altLang="ko-KR" sz="2025" dirty="0">
                <a:solidFill>
                  <a:srgbClr val="FFFFFF"/>
                </a:solidFill>
                <a:latin typeface="굴림" pitchFamily="50" charset="-127"/>
                <a:ea typeface="굴림" pitchFamily="50" charset="-127"/>
              </a:endParaRPr>
            </a:p>
          </p:txBody>
        </p:sp>
        <p:sp>
          <p:nvSpPr>
            <p:cNvPr id="1041" name="Rectangle 17"/>
            <p:cNvSpPr>
              <a:spLocks noChangeArrowheads="1"/>
            </p:cNvSpPr>
            <p:nvPr/>
          </p:nvSpPr>
          <p:spPr bwMode="auto">
            <a:xfrm>
              <a:off x="1149" y="2067"/>
              <a:ext cx="249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include an </a:t>
              </a:r>
              <a:r>
                <a:rPr kumimoji="1" lang="ko-KR" altLang="ko-KR" sz="2250" dirty="0">
                  <a:solidFill>
                    <a:srgbClr val="FF0000"/>
                  </a:solidFill>
                  <a:latin typeface="Helvetica" charset="0"/>
                  <a:ea typeface="굴림" pitchFamily="50" charset="-127"/>
                </a:rPr>
                <a:t>index</a:t>
              </a:r>
              <a:r>
                <a:rPr kumimoji="1" lang="ko-KR" altLang="ko-KR" sz="2250" dirty="0">
                  <a:solidFill>
                    <a:srgbClr val="000000"/>
                  </a:solidFill>
                  <a:latin typeface="Helvetica" charset="0"/>
                  <a:ea typeface="굴림" pitchFamily="50" charset="-127"/>
                </a:rPr>
                <a:t> and/or a </a:t>
              </a:r>
              <a:r>
                <a:rPr kumimoji="1" lang="ko-KR" altLang="ko-KR" sz="2250" dirty="0">
                  <a:solidFill>
                    <a:srgbClr val="FF0000"/>
                  </a:solidFill>
                  <a:latin typeface="Helvetica" charset="0"/>
                  <a:ea typeface="굴림" pitchFamily="50" charset="-127"/>
                </a:rPr>
                <a:t>glossary </a:t>
              </a:r>
              <a:endParaRPr kumimoji="1" lang="ko-KR" altLang="ko-KR" sz="2025" dirty="0">
                <a:solidFill>
                  <a:srgbClr val="FF0000"/>
                </a:solidFill>
                <a:latin typeface="굴림" pitchFamily="50" charset="-127"/>
                <a:ea typeface="굴림" pitchFamily="50" charset="-127"/>
              </a:endParaRPr>
            </a:p>
          </p:txBody>
        </p:sp>
        <p:sp>
          <p:nvSpPr>
            <p:cNvPr id="1042" name="Rectangle 18"/>
            <p:cNvSpPr>
              <a:spLocks noChangeArrowheads="1"/>
            </p:cNvSpPr>
            <p:nvPr/>
          </p:nvSpPr>
          <p:spPr bwMode="auto">
            <a:xfrm>
              <a:off x="1149" y="2231"/>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43" name="Rectangle 19"/>
            <p:cNvSpPr>
              <a:spLocks noChangeArrowheads="1"/>
            </p:cNvSpPr>
            <p:nvPr/>
          </p:nvSpPr>
          <p:spPr bwMode="auto">
            <a:xfrm>
              <a:off x="1149" y="2394"/>
              <a:ext cx="357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write in a simple, unambiguous style (see "editing </a:t>
              </a:r>
              <a:endParaRPr kumimoji="1" lang="ko-KR" altLang="ko-KR" sz="2025">
                <a:solidFill>
                  <a:srgbClr val="FFFFFF"/>
                </a:solidFill>
                <a:latin typeface="굴림" pitchFamily="50" charset="-127"/>
                <a:ea typeface="굴림" pitchFamily="50" charset="-127"/>
              </a:endParaRPr>
            </a:p>
          </p:txBody>
        </p:sp>
        <p:sp>
          <p:nvSpPr>
            <p:cNvPr id="1044" name="Rectangle 20"/>
            <p:cNvSpPr>
              <a:spLocks noChangeArrowheads="1"/>
            </p:cNvSpPr>
            <p:nvPr/>
          </p:nvSpPr>
          <p:spPr bwMode="auto">
            <a:xfrm>
              <a:off x="1149" y="2557"/>
              <a:ext cx="2669"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suggestions" on the following pages) </a:t>
              </a:r>
              <a:endParaRPr kumimoji="1" lang="ko-KR" altLang="ko-KR" sz="2025">
                <a:solidFill>
                  <a:srgbClr val="FFFFFF"/>
                </a:solidFill>
                <a:latin typeface="굴림" pitchFamily="50" charset="-127"/>
                <a:ea typeface="굴림" pitchFamily="50" charset="-127"/>
              </a:endParaRPr>
            </a:p>
          </p:txBody>
        </p:sp>
        <p:sp>
          <p:nvSpPr>
            <p:cNvPr id="1045" name="Rectangle 21"/>
            <p:cNvSpPr>
              <a:spLocks noChangeArrowheads="1"/>
            </p:cNvSpPr>
            <p:nvPr/>
          </p:nvSpPr>
          <p:spPr bwMode="auto">
            <a:xfrm>
              <a:off x="1149" y="2721"/>
              <a:ext cx="45"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 </a:t>
              </a:r>
              <a:endParaRPr kumimoji="1" lang="ko-KR" altLang="ko-KR" sz="2025">
                <a:solidFill>
                  <a:srgbClr val="FFFFFF"/>
                </a:solidFill>
                <a:latin typeface="굴림" pitchFamily="50" charset="-127"/>
                <a:ea typeface="굴림" pitchFamily="50" charset="-127"/>
              </a:endParaRPr>
            </a:p>
          </p:txBody>
        </p:sp>
        <p:sp>
          <p:nvSpPr>
            <p:cNvPr id="1046" name="Rectangle 22"/>
            <p:cNvSpPr>
              <a:spLocks noChangeArrowheads="1"/>
            </p:cNvSpPr>
            <p:nvPr/>
          </p:nvSpPr>
          <p:spPr bwMode="auto">
            <a:xfrm>
              <a:off x="1149" y="2884"/>
              <a:ext cx="3684"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dirty="0">
                  <a:solidFill>
                    <a:srgbClr val="000000"/>
                  </a:solidFill>
                  <a:latin typeface="Helvetica" charset="0"/>
                  <a:ea typeface="굴림" pitchFamily="50" charset="-127"/>
                </a:rPr>
                <a:t>always put yourself in the </a:t>
              </a:r>
              <a:r>
                <a:rPr kumimoji="1" lang="ko-KR" altLang="ko-KR" sz="2250" dirty="0">
                  <a:solidFill>
                    <a:srgbClr val="FF0000"/>
                  </a:solidFill>
                  <a:latin typeface="Helvetica" charset="0"/>
                  <a:ea typeface="굴림" pitchFamily="50" charset="-127"/>
                </a:rPr>
                <a:t>reader's position</a:t>
              </a:r>
              <a:r>
                <a:rPr kumimoji="1" lang="ko-KR" altLang="ko-KR" sz="2250" dirty="0">
                  <a:solidFill>
                    <a:srgbClr val="000000"/>
                  </a:solidFill>
                  <a:latin typeface="Helvetica" charset="0"/>
                  <a:ea typeface="굴림" pitchFamily="50" charset="-127"/>
                </a:rPr>
                <a:t>, "Would </a:t>
              </a:r>
              <a:endParaRPr kumimoji="1" lang="ko-KR" altLang="ko-KR" sz="2025" dirty="0">
                <a:solidFill>
                  <a:srgbClr val="FFFFFF"/>
                </a:solidFill>
                <a:latin typeface="굴림" pitchFamily="50" charset="-127"/>
                <a:ea typeface="굴림" pitchFamily="50" charset="-127"/>
              </a:endParaRPr>
            </a:p>
          </p:txBody>
        </p:sp>
        <p:sp>
          <p:nvSpPr>
            <p:cNvPr id="1047" name="Rectangle 23"/>
            <p:cNvSpPr>
              <a:spLocks noChangeArrowheads="1"/>
            </p:cNvSpPr>
            <p:nvPr/>
          </p:nvSpPr>
          <p:spPr bwMode="auto">
            <a:xfrm>
              <a:off x="1149" y="3047"/>
              <a:ext cx="3432"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I be able to understand this if I wasn't intimately </a:t>
              </a:r>
              <a:endParaRPr kumimoji="1" lang="ko-KR" altLang="ko-KR" sz="2025">
                <a:solidFill>
                  <a:srgbClr val="FFFFFF"/>
                </a:solidFill>
                <a:latin typeface="굴림" pitchFamily="50" charset="-127"/>
                <a:ea typeface="굴림" pitchFamily="50" charset="-127"/>
              </a:endParaRPr>
            </a:p>
          </p:txBody>
        </p:sp>
        <p:sp>
          <p:nvSpPr>
            <p:cNvPr id="1048" name="Rectangle 24"/>
            <p:cNvSpPr>
              <a:spLocks noChangeArrowheads="1"/>
            </p:cNvSpPr>
            <p:nvPr/>
          </p:nvSpPr>
          <p:spPr bwMode="auto">
            <a:xfrm>
              <a:off x="1149" y="3211"/>
              <a:ext cx="18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028700" fontAlgn="base" latinLnBrk="1">
                <a:spcBef>
                  <a:spcPct val="0"/>
                </a:spcBef>
                <a:spcAft>
                  <a:spcPct val="0"/>
                </a:spcAft>
              </a:pPr>
              <a:r>
                <a:rPr kumimoji="1" lang="ko-KR" altLang="ko-KR" sz="2250">
                  <a:solidFill>
                    <a:srgbClr val="000000"/>
                  </a:solidFill>
                  <a:latin typeface="Helvetica" charset="0"/>
                  <a:ea typeface="굴림" pitchFamily="50" charset="-127"/>
                </a:rPr>
                <a:t>familiar with the system?"</a:t>
              </a:r>
              <a:endParaRPr kumimoji="1" lang="ko-KR" altLang="ko-KR" sz="2025">
                <a:solidFill>
                  <a:srgbClr val="FFFFFF"/>
                </a:solidFill>
                <a:latin typeface="굴림" pitchFamily="50" charset="-127"/>
                <a:ea typeface="굴림" pitchFamily="50" charset="-127"/>
              </a:endParaRPr>
            </a:p>
          </p:txBody>
        </p:sp>
        <p:grpSp>
          <p:nvGrpSpPr>
            <p:cNvPr id="1051" name="Group 27"/>
            <p:cNvGrpSpPr>
              <a:grpSpLocks/>
            </p:cNvGrpSpPr>
            <p:nvPr/>
          </p:nvGrpSpPr>
          <p:grpSpPr bwMode="auto">
            <a:xfrm>
              <a:off x="918" y="2413"/>
              <a:ext cx="133" cy="125"/>
              <a:chOff x="918" y="2413"/>
              <a:chExt cx="133" cy="125"/>
            </a:xfrm>
          </p:grpSpPr>
          <p:sp>
            <p:nvSpPr>
              <p:cNvPr id="1049" name="Rectangle 25"/>
              <p:cNvSpPr>
                <a:spLocks noChangeArrowheads="1"/>
              </p:cNvSpPr>
              <p:nvPr/>
            </p:nvSpPr>
            <p:spPr bwMode="auto">
              <a:xfrm>
                <a:off x="932" y="2427"/>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0" name="Rectangle 26"/>
              <p:cNvSpPr>
                <a:spLocks noChangeArrowheads="1"/>
              </p:cNvSpPr>
              <p:nvPr/>
            </p:nvSpPr>
            <p:spPr bwMode="auto">
              <a:xfrm>
                <a:off x="918" y="2413"/>
                <a:ext cx="112" cy="112"/>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54" name="Group 30"/>
            <p:cNvGrpSpPr>
              <a:grpSpLocks/>
            </p:cNvGrpSpPr>
            <p:nvPr/>
          </p:nvGrpSpPr>
          <p:grpSpPr bwMode="auto">
            <a:xfrm>
              <a:off x="918" y="1917"/>
              <a:ext cx="133" cy="124"/>
              <a:chOff x="918" y="1917"/>
              <a:chExt cx="133" cy="124"/>
            </a:xfrm>
          </p:grpSpPr>
          <p:sp>
            <p:nvSpPr>
              <p:cNvPr id="1052" name="Rectangle 28"/>
              <p:cNvSpPr>
                <a:spLocks noChangeArrowheads="1"/>
              </p:cNvSpPr>
              <p:nvPr/>
            </p:nvSpPr>
            <p:spPr bwMode="auto">
              <a:xfrm>
                <a:off x="932" y="1930"/>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3" name="Rectangle 29"/>
              <p:cNvSpPr>
                <a:spLocks noChangeArrowheads="1"/>
              </p:cNvSpPr>
              <p:nvPr/>
            </p:nvSpPr>
            <p:spPr bwMode="auto">
              <a:xfrm>
                <a:off x="918" y="1917"/>
                <a:ext cx="112" cy="104"/>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57" name="Group 33"/>
            <p:cNvGrpSpPr>
              <a:grpSpLocks/>
            </p:cNvGrpSpPr>
            <p:nvPr/>
          </p:nvGrpSpPr>
          <p:grpSpPr bwMode="auto">
            <a:xfrm>
              <a:off x="918" y="1590"/>
              <a:ext cx="133" cy="124"/>
              <a:chOff x="918" y="1590"/>
              <a:chExt cx="133" cy="124"/>
            </a:xfrm>
          </p:grpSpPr>
          <p:sp>
            <p:nvSpPr>
              <p:cNvPr id="1055" name="Rectangle 31"/>
              <p:cNvSpPr>
                <a:spLocks noChangeArrowheads="1"/>
              </p:cNvSpPr>
              <p:nvPr/>
            </p:nvSpPr>
            <p:spPr bwMode="auto">
              <a:xfrm>
                <a:off x="932" y="1603"/>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6" name="Rectangle 32"/>
              <p:cNvSpPr>
                <a:spLocks noChangeArrowheads="1"/>
              </p:cNvSpPr>
              <p:nvPr/>
            </p:nvSpPr>
            <p:spPr bwMode="auto">
              <a:xfrm>
                <a:off x="918" y="1590"/>
                <a:ext cx="112" cy="111"/>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60" name="Group 36"/>
            <p:cNvGrpSpPr>
              <a:grpSpLocks/>
            </p:cNvGrpSpPr>
            <p:nvPr/>
          </p:nvGrpSpPr>
          <p:grpSpPr bwMode="auto">
            <a:xfrm>
              <a:off x="918" y="1107"/>
              <a:ext cx="133" cy="124"/>
              <a:chOff x="918" y="1107"/>
              <a:chExt cx="133" cy="124"/>
            </a:xfrm>
          </p:grpSpPr>
          <p:sp>
            <p:nvSpPr>
              <p:cNvPr id="1058" name="Rectangle 34"/>
              <p:cNvSpPr>
                <a:spLocks noChangeArrowheads="1"/>
              </p:cNvSpPr>
              <p:nvPr/>
            </p:nvSpPr>
            <p:spPr bwMode="auto">
              <a:xfrm>
                <a:off x="932" y="1120"/>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59" name="Rectangle 35"/>
              <p:cNvSpPr>
                <a:spLocks noChangeArrowheads="1"/>
              </p:cNvSpPr>
              <p:nvPr/>
            </p:nvSpPr>
            <p:spPr bwMode="auto">
              <a:xfrm>
                <a:off x="918" y="1107"/>
                <a:ext cx="112" cy="111"/>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nvGrpSpPr>
            <p:cNvPr id="1063" name="Group 39"/>
            <p:cNvGrpSpPr>
              <a:grpSpLocks/>
            </p:cNvGrpSpPr>
            <p:nvPr/>
          </p:nvGrpSpPr>
          <p:grpSpPr bwMode="auto">
            <a:xfrm>
              <a:off x="918" y="623"/>
              <a:ext cx="133" cy="124"/>
              <a:chOff x="918" y="623"/>
              <a:chExt cx="133" cy="124"/>
            </a:xfrm>
          </p:grpSpPr>
          <p:sp>
            <p:nvSpPr>
              <p:cNvPr id="1061" name="Rectangle 37"/>
              <p:cNvSpPr>
                <a:spLocks noChangeArrowheads="1"/>
              </p:cNvSpPr>
              <p:nvPr/>
            </p:nvSpPr>
            <p:spPr bwMode="auto">
              <a:xfrm>
                <a:off x="932" y="636"/>
                <a:ext cx="119" cy="111"/>
              </a:xfrm>
              <a:prstGeom prst="rect">
                <a:avLst/>
              </a:prstGeom>
              <a:solidFill>
                <a:srgbClr val="000000"/>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sp>
            <p:nvSpPr>
              <p:cNvPr id="1062" name="Rectangle 38"/>
              <p:cNvSpPr>
                <a:spLocks noChangeArrowheads="1"/>
              </p:cNvSpPr>
              <p:nvPr/>
            </p:nvSpPr>
            <p:spPr bwMode="auto">
              <a:xfrm>
                <a:off x="918" y="623"/>
                <a:ext cx="112" cy="105"/>
              </a:xfrm>
              <a:prstGeom prst="rect">
                <a:avLst/>
              </a:prstGeom>
              <a:solidFill>
                <a:srgbClr val="FFFFFF"/>
              </a:solidFill>
              <a:ln w="7">
                <a:solidFill>
                  <a:srgbClr val="000000"/>
                </a:solidFill>
                <a:prstDash val="solid"/>
                <a:miter lim="800000"/>
                <a:headEnd/>
                <a:tailEnd/>
              </a:ln>
            </p:spPr>
            <p:txBody>
              <a:bodyPr vert="horz" wrap="square" lIns="102870" tIns="51435" rIns="102870" bIns="51435" numCol="1" anchor="t" anchorCtr="0" compatLnSpc="1">
                <a:prstTxWarp prst="textNoShape">
                  <a:avLst/>
                </a:prstTxWarp>
              </a:bodyPr>
              <a:lstStyle/>
              <a:p>
                <a:pPr defTabSz="1028700" eaLnBrk="0" fontAlgn="base" hangingPunct="0">
                  <a:lnSpc>
                    <a:spcPct val="90000"/>
                  </a:lnSpc>
                  <a:spcBef>
                    <a:spcPct val="0"/>
                  </a:spcBef>
                  <a:spcAft>
                    <a:spcPct val="0"/>
                  </a:spcAft>
                </a:pPr>
                <a:endParaRPr lang="ko-KR" altLang="en-US" sz="2025" b="1">
                  <a:solidFill>
                    <a:srgbClr val="FFFFFF"/>
                  </a:solidFill>
                  <a:latin typeface="Helvetica" charset="0"/>
                </a:endParaRPr>
              </a:p>
            </p:txBody>
          </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41" name="Rectangle 5"/>
          <p:cNvSpPr>
            <a:spLocks noGrp="1" noRot="1" noChangeArrowheads="1"/>
          </p:cNvSpPr>
          <p:nvPr>
            <p:ph type="title"/>
          </p:nvPr>
        </p:nvSpPr>
        <p:spPr>
          <a:xfrm>
            <a:off x="3096128" y="71438"/>
            <a:ext cx="6174768" cy="680956"/>
          </a:xfrm>
        </p:spPr>
        <p:txBody>
          <a:bodyPr vert="horz" wrap="none" lIns="71438" tIns="28575" rIns="71438" bIns="28575" numCol="1" anchor="t" anchorCtr="0" compatLnSpc="1">
            <a:prstTxWarp prst="textNoShape">
              <a:avLst/>
            </a:prstTxWarp>
            <a:spAutoFit/>
          </a:bodyPr>
          <a:lstStyle/>
          <a:p>
            <a:pPr eaLnBrk="1" hangingPunct="1">
              <a:defRPr/>
            </a:pPr>
            <a:r>
              <a:rPr lang="en-US" altLang="ko-KR" dirty="0">
                <a:latin typeface="Arial" pitchFamily="34" charset="0"/>
                <a:ea typeface="굴림" charset="-127"/>
                <a:cs typeface="Arial" pitchFamily="34" charset="0"/>
              </a:rPr>
              <a:t>Specification Guidelines</a:t>
            </a:r>
          </a:p>
        </p:txBody>
      </p:sp>
      <p:sp>
        <p:nvSpPr>
          <p:cNvPr id="34819" name="슬라이드 번호 개체 틀 4"/>
          <p:cNvSpPr>
            <a:spLocks noGrp="1"/>
          </p:cNvSpPr>
          <p:nvPr>
            <p:ph type="sldNum" sz="quarter" idx="11"/>
          </p:nvPr>
        </p:nvSpPr>
        <p:spPr>
          <a:noFill/>
        </p:spPr>
        <p:txBody>
          <a:bodyPr/>
          <a:lstStyle/>
          <a:p>
            <a:pPr defTabSz="1028700" fontAlgn="base">
              <a:spcBef>
                <a:spcPct val="0"/>
              </a:spcBef>
              <a:spcAft>
                <a:spcPct val="0"/>
              </a:spcAft>
            </a:pPr>
            <a:fld id="{4E956759-624A-4CA1-A84B-D46D6DBCCDA9}" type="slidenum">
              <a:rPr lang="ko-KR" altLang="en-US">
                <a:solidFill>
                  <a:srgbClr val="003399"/>
                </a:solidFill>
                <a:ea typeface="굴림" pitchFamily="50" charset="-127"/>
              </a:rPr>
              <a:pPr defTabSz="1028700" fontAlgn="base">
                <a:spcBef>
                  <a:spcPct val="0"/>
                </a:spcBef>
                <a:spcAft>
                  <a:spcPct val="0"/>
                </a:spcAft>
              </a:pPr>
              <a:t>48</a:t>
            </a:fld>
            <a:endParaRPr lang="en-US" altLang="ko-KR">
              <a:solidFill>
                <a:srgbClr val="003399"/>
              </a:solidFill>
              <a:ea typeface="굴림" pitchFamily="50" charset="-127"/>
            </a:endParaRPr>
          </a:p>
        </p:txBody>
      </p:sp>
      <p:pic>
        <p:nvPicPr>
          <p:cNvPr id="34821" name="Picture 6"/>
          <p:cNvPicPr>
            <a:picLocks noChangeArrowheads="1"/>
          </p:cNvPicPr>
          <p:nvPr/>
        </p:nvPicPr>
        <p:blipFill>
          <a:blip r:embed="rId2"/>
          <a:srcRect/>
          <a:stretch>
            <a:fillRect/>
          </a:stretch>
        </p:blipFill>
        <p:spPr bwMode="auto">
          <a:xfrm>
            <a:off x="2315171" y="1057275"/>
            <a:ext cx="7813476" cy="4586288"/>
          </a:xfrm>
          <a:prstGeom prst="rect">
            <a:avLst/>
          </a:prstGeom>
          <a:noFill/>
          <a:ln w="12700">
            <a:noFill/>
            <a:miter lim="800000"/>
            <a:headEnd/>
            <a:tailEnd/>
          </a:ln>
        </p:spPr>
      </p:pic>
      <p:sp>
        <p:nvSpPr>
          <p:cNvPr id="961543" name="Rectangle 7"/>
          <p:cNvSpPr>
            <a:spLocks noChangeArrowheads="1"/>
          </p:cNvSpPr>
          <p:nvPr/>
        </p:nvSpPr>
        <p:spPr bwMode="auto">
          <a:xfrm>
            <a:off x="2009775" y="796529"/>
            <a:ext cx="7845624" cy="5484615"/>
          </a:xfrm>
          <a:prstGeom prst="rect">
            <a:avLst/>
          </a:prstGeom>
          <a:noFill/>
          <a:ln w="12700">
            <a:solidFill>
              <a:schemeClr val="bg2"/>
            </a:solidFill>
            <a:miter lim="800000"/>
            <a:headEnd/>
            <a:tailEnd/>
          </a:ln>
          <a:effectLst>
            <a:outerShdw dist="107763" dir="2700000" algn="ctr" rotWithShape="0">
              <a:schemeClr val="bg2">
                <a:alpha val="50000"/>
              </a:schemeClr>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charset="-127"/>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5" name="Rectangle 5"/>
          <p:cNvSpPr>
            <a:spLocks noGrp="1" noRot="1" noChangeArrowheads="1"/>
          </p:cNvSpPr>
          <p:nvPr>
            <p:ph type="title"/>
          </p:nvPr>
        </p:nvSpPr>
        <p:spPr>
          <a:xfrm>
            <a:off x="3096128" y="191097"/>
            <a:ext cx="6174768" cy="680956"/>
          </a:xfrm>
        </p:spPr>
        <p:txBody>
          <a:bodyPr vert="horz" wrap="none" lIns="71438" tIns="28575" rIns="71438" bIns="28575" numCol="1" anchor="t" anchorCtr="0" compatLnSpc="1">
            <a:prstTxWarp prst="textNoShape">
              <a:avLst/>
            </a:prstTxWarp>
            <a:spAutoFit/>
          </a:bodyPr>
          <a:lstStyle/>
          <a:p>
            <a:pPr eaLnBrk="1" hangingPunct="1">
              <a:defRPr/>
            </a:pPr>
            <a:r>
              <a:rPr lang="en-US" altLang="ko-KR" dirty="0">
                <a:latin typeface="Arial" pitchFamily="34" charset="0"/>
                <a:ea typeface="굴림" charset="-127"/>
                <a:cs typeface="Arial" pitchFamily="34" charset="0"/>
              </a:rPr>
              <a:t>Specification Guidelines</a:t>
            </a:r>
          </a:p>
        </p:txBody>
      </p:sp>
      <p:sp>
        <p:nvSpPr>
          <p:cNvPr id="35843" name="슬라이드 번호 개체 틀 4"/>
          <p:cNvSpPr>
            <a:spLocks noGrp="1"/>
          </p:cNvSpPr>
          <p:nvPr>
            <p:ph type="sldNum" sz="quarter" idx="11"/>
          </p:nvPr>
        </p:nvSpPr>
        <p:spPr>
          <a:noFill/>
        </p:spPr>
        <p:txBody>
          <a:bodyPr/>
          <a:lstStyle/>
          <a:p>
            <a:pPr defTabSz="1028700" fontAlgn="base">
              <a:spcBef>
                <a:spcPct val="0"/>
              </a:spcBef>
              <a:spcAft>
                <a:spcPct val="0"/>
              </a:spcAft>
            </a:pPr>
            <a:fld id="{C6560E62-9CDE-4025-A29F-8E7386546B99}" type="slidenum">
              <a:rPr lang="ko-KR" altLang="en-US">
                <a:solidFill>
                  <a:srgbClr val="003399"/>
                </a:solidFill>
                <a:ea typeface="굴림" pitchFamily="50" charset="-127"/>
              </a:rPr>
              <a:pPr defTabSz="1028700" fontAlgn="base">
                <a:spcBef>
                  <a:spcPct val="0"/>
                </a:spcBef>
                <a:spcAft>
                  <a:spcPct val="0"/>
                </a:spcAft>
              </a:pPr>
              <a:t>49</a:t>
            </a:fld>
            <a:endParaRPr lang="en-US" altLang="ko-KR">
              <a:solidFill>
                <a:srgbClr val="003399"/>
              </a:solidFill>
              <a:ea typeface="굴림" pitchFamily="50" charset="-127"/>
            </a:endParaRPr>
          </a:p>
        </p:txBody>
      </p:sp>
      <p:pic>
        <p:nvPicPr>
          <p:cNvPr id="35845" name="Picture 6"/>
          <p:cNvPicPr>
            <a:picLocks noChangeArrowheads="1"/>
          </p:cNvPicPr>
          <p:nvPr/>
        </p:nvPicPr>
        <p:blipFill>
          <a:blip r:embed="rId2"/>
          <a:srcRect/>
          <a:stretch>
            <a:fillRect/>
          </a:stretch>
        </p:blipFill>
        <p:spPr bwMode="auto">
          <a:xfrm>
            <a:off x="3038475" y="1316237"/>
            <a:ext cx="6307931" cy="4564856"/>
          </a:xfrm>
          <a:prstGeom prst="rect">
            <a:avLst/>
          </a:prstGeom>
          <a:noFill/>
          <a:ln w="12700">
            <a:noFill/>
            <a:miter lim="800000"/>
            <a:headEnd/>
            <a:tailEnd/>
          </a:ln>
        </p:spPr>
      </p:pic>
      <p:sp>
        <p:nvSpPr>
          <p:cNvPr id="962568" name="Rectangle 8"/>
          <p:cNvSpPr>
            <a:spLocks noChangeArrowheads="1"/>
          </p:cNvSpPr>
          <p:nvPr/>
        </p:nvSpPr>
        <p:spPr bwMode="auto">
          <a:xfrm>
            <a:off x="2125862" y="796529"/>
            <a:ext cx="7845623" cy="5484615"/>
          </a:xfrm>
          <a:prstGeom prst="rect">
            <a:avLst/>
          </a:prstGeom>
          <a:noFill/>
          <a:ln w="12700">
            <a:solidFill>
              <a:schemeClr val="bg2"/>
            </a:solidFill>
            <a:miter lim="800000"/>
            <a:headEnd/>
            <a:tailEnd/>
          </a:ln>
          <a:effectLst>
            <a:outerShdw dist="107763" dir="2700000" algn="ctr" rotWithShape="0">
              <a:schemeClr val="bg2">
                <a:alpha val="50000"/>
              </a:schemeClr>
            </a:outerShdw>
          </a:effectLst>
        </p:spPr>
        <p:txBody>
          <a:bodyPr wrap="none" anchor="ctr"/>
          <a:lstStyle/>
          <a:p>
            <a:pPr defTabSz="1028700" eaLnBrk="0" fontAlgn="base" hangingPunct="0">
              <a:lnSpc>
                <a:spcPct val="90000"/>
              </a:lnSpc>
              <a:spcBef>
                <a:spcPct val="0"/>
              </a:spcBef>
              <a:spcAft>
                <a:spcPct val="0"/>
              </a:spcAft>
              <a:defRPr/>
            </a:pPr>
            <a:endParaRPr lang="ko-KR" altLang="en-US" sz="2025" b="1">
              <a:solidFill>
                <a:srgbClr val="FFFFFF"/>
              </a:solidFill>
              <a:latin typeface="Helvetica" charset="0"/>
              <a:ea typeface="굴림" charset="-127"/>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Models </a:t>
            </a:r>
            <a:r>
              <a:rPr lang="en-US" sz="2000" dirty="0">
                <a:latin typeface="Arial" panose="020B0604020202020204" pitchFamily="34" charset="0"/>
                <a:cs typeface="Arial" panose="020B0604020202020204" pitchFamily="34" charset="0"/>
              </a:rPr>
              <a:t>(1/2)</a:t>
            </a: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862430"/>
            <a:ext cx="7006509" cy="5614570"/>
          </a:xfrm>
        </p:spPr>
        <p:txBody>
          <a:bodyPr vert="horz" lIns="91440" tIns="45720" rIns="91440" bIns="45720" rtlCol="0">
            <a:noAutofit/>
          </a:bodyPr>
          <a:lstStyle/>
          <a:p>
            <a:pPr marL="291600" indent="-291600">
              <a:spcBef>
                <a:spcPts val="0"/>
              </a:spcBef>
            </a:pPr>
            <a:r>
              <a:rPr lang="en-US" b="1" dirty="0">
                <a:solidFill>
                  <a:schemeClr val="accent6">
                    <a:lumMod val="75000"/>
                  </a:schemeClr>
                </a:solidFill>
                <a:latin typeface="Arial" panose="020B0604020202020204" pitchFamily="34" charset="0"/>
                <a:cs typeface="Arial" panose="020B0604020202020204" pitchFamily="34" charset="0"/>
              </a:rPr>
              <a:t>Scenario-based models </a:t>
            </a:r>
          </a:p>
          <a:p>
            <a:pPr marL="691650" lvl="1" indent="-291600">
              <a:spcBef>
                <a:spcPts val="0"/>
              </a:spcBef>
            </a:pPr>
            <a:r>
              <a:rPr lang="en-US" dirty="0">
                <a:latin typeface="Arial" panose="020B0604020202020204" pitchFamily="34" charset="0"/>
                <a:cs typeface="Arial" panose="020B0604020202020204" pitchFamily="34" charset="0"/>
              </a:rPr>
              <a:t>Depict requirements from the point of view of “actors”</a:t>
            </a:r>
          </a:p>
          <a:p>
            <a:pPr marL="691650" lvl="1" indent="-291600">
              <a:spcBef>
                <a:spcPts val="0"/>
              </a:spcBef>
            </a:pPr>
            <a:r>
              <a:rPr lang="en-US" dirty="0">
                <a:latin typeface="Arial" panose="020B0604020202020204" pitchFamily="34" charset="0"/>
                <a:cs typeface="Arial" panose="020B0604020202020204" pitchFamily="34" charset="0"/>
              </a:rPr>
              <a:t>e.g., </a:t>
            </a:r>
            <a:r>
              <a:rPr lang="en-US" dirty="0">
                <a:solidFill>
                  <a:srgbClr val="0432FF"/>
                </a:solidFill>
                <a:latin typeface="Arial" panose="020B0604020202020204" pitchFamily="34" charset="0"/>
                <a:cs typeface="Arial" panose="020B0604020202020204" pitchFamily="34" charset="0"/>
              </a:rPr>
              <a:t>storyboards</a:t>
            </a:r>
            <a:r>
              <a:rPr lang="en-US" dirty="0">
                <a:latin typeface="Arial" panose="020B0604020202020204" pitchFamily="34" charset="0"/>
                <a:cs typeface="Arial" panose="020B0604020202020204" pitchFamily="34" charset="0"/>
              </a:rPr>
              <a:t>, </a:t>
            </a:r>
            <a:r>
              <a:rPr lang="en-US" dirty="0">
                <a:solidFill>
                  <a:srgbClr val="0432FF"/>
                </a:solidFill>
                <a:latin typeface="Arial" panose="020B0604020202020204" pitchFamily="34" charset="0"/>
                <a:cs typeface="Arial" panose="020B0604020202020204" pitchFamily="34" charset="0"/>
              </a:rPr>
              <a:t>use case model</a:t>
            </a:r>
          </a:p>
          <a:p>
            <a:pPr marL="291600" indent="-291600">
              <a:spcBef>
                <a:spcPts val="600"/>
              </a:spcBef>
            </a:pPr>
            <a:r>
              <a:rPr lang="en-US" b="1" dirty="0">
                <a:solidFill>
                  <a:schemeClr val="accent6">
                    <a:lumMod val="75000"/>
                  </a:schemeClr>
                </a:solidFill>
                <a:latin typeface="Arial" panose="020B0604020202020204" pitchFamily="34" charset="0"/>
                <a:cs typeface="Arial" panose="020B0604020202020204" pitchFamily="34" charset="0"/>
              </a:rPr>
              <a:t>Class-oriented models </a:t>
            </a:r>
          </a:p>
          <a:p>
            <a:pPr marL="691650" lvl="1" indent="-291600">
              <a:spcBef>
                <a:spcPts val="0"/>
              </a:spcBef>
            </a:pPr>
            <a:r>
              <a:rPr lang="en-US" dirty="0">
                <a:latin typeface="Arial" panose="020B0604020202020204" pitchFamily="34" charset="0"/>
                <a:cs typeface="Arial" panose="020B0604020202020204" pitchFamily="34" charset="0"/>
              </a:rPr>
              <a:t>Represent object-oriented classes (attributes and operations) and how classes collaborate</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dirty="0">
                <a:solidFill>
                  <a:srgbClr val="0432FF"/>
                </a:solidFill>
                <a:latin typeface="Arial" panose="020B0604020202020204" pitchFamily="34" charset="0"/>
                <a:cs typeface="Arial" panose="020B0604020202020204" pitchFamily="34" charset="0"/>
              </a:rPr>
              <a:t>class diagrams, CRC model</a:t>
            </a:r>
          </a:p>
          <a:p>
            <a:pPr marL="291600" indent="-291600">
              <a:spcBef>
                <a:spcPts val="600"/>
              </a:spcBef>
            </a:pPr>
            <a:r>
              <a:rPr lang="en-US" b="1" dirty="0">
                <a:solidFill>
                  <a:schemeClr val="accent6">
                    <a:lumMod val="75000"/>
                  </a:schemeClr>
                </a:solidFill>
                <a:latin typeface="Arial" panose="020B0604020202020204" pitchFamily="34" charset="0"/>
                <a:cs typeface="Arial" panose="020B0604020202020204" pitchFamily="34" charset="0"/>
              </a:rPr>
              <a:t>Behavioral models </a:t>
            </a:r>
          </a:p>
          <a:p>
            <a:pPr marL="691650" lvl="1" indent="-291600">
              <a:spcBef>
                <a:spcPts val="0"/>
              </a:spcBef>
            </a:pPr>
            <a:r>
              <a:rPr lang="en-US" dirty="0">
                <a:latin typeface="Arial" panose="020B0604020202020204" pitchFamily="34" charset="0"/>
                <a:cs typeface="Arial" panose="020B0604020202020204" pitchFamily="34" charset="0"/>
              </a:rPr>
              <a:t>Depict how the software reacts to internal or external “events”</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dirty="0">
                <a:latin typeface="Arial" panose="020B0604020202020204" pitchFamily="34" charset="0"/>
                <a:cs typeface="Arial" panose="020B0604020202020204" pitchFamily="34" charset="0"/>
              </a:rPr>
              <a:t>control flow diagrams, Petri nets, </a:t>
            </a:r>
            <a:r>
              <a:rPr lang="en-US" dirty="0">
                <a:solidFill>
                  <a:srgbClr val="0432FF"/>
                </a:solidFill>
                <a:latin typeface="Arial" panose="020B0604020202020204" pitchFamily="34" charset="0"/>
                <a:cs typeface="Arial" panose="020B0604020202020204" pitchFamily="34" charset="0"/>
              </a:rPr>
              <a:t>sequence diagrams, activity diagrams, state diagrams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6" name="Rectangle 8">
            <a:extLst>
              <a:ext uri="{FF2B5EF4-FFF2-40B4-BE49-F238E27FC236}">
                <a16:creationId xmlns:a16="http://schemas.microsoft.com/office/drawing/2014/main" id="{84AE2008-2E60-6943-A8DF-B5711F088EE7}"/>
              </a:ext>
            </a:extLst>
          </p:cNvPr>
          <p:cNvSpPr>
            <a:spLocks noChangeArrowheads="1"/>
          </p:cNvSpPr>
          <p:nvPr/>
        </p:nvSpPr>
        <p:spPr bwMode="auto">
          <a:xfrm>
            <a:off x="11217219" y="285078"/>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7" name="날짜 개체 틀 6">
            <a:extLst>
              <a:ext uri="{FF2B5EF4-FFF2-40B4-BE49-F238E27FC236}">
                <a16:creationId xmlns:a16="http://schemas.microsoft.com/office/drawing/2014/main" id="{FD4F9B84-BDA0-7A44-9036-F64FB40BBF12}"/>
              </a:ext>
            </a:extLst>
          </p:cNvPr>
          <p:cNvSpPr>
            <a:spLocks noGrp="1"/>
          </p:cNvSpPr>
          <p:nvPr>
            <p:ph type="dt" sz="half" idx="10"/>
          </p:nvPr>
        </p:nvSpPr>
        <p:spPr/>
        <p:txBody>
          <a:bodyPr/>
          <a:lstStyle/>
          <a:p>
            <a:r>
              <a:rPr lang="en-US" altLang="ko-KR"/>
              <a:t>Spring 2025</a:t>
            </a:r>
            <a:endParaRPr lang="en-US" altLang="en-US" dirty="0"/>
          </a:p>
        </p:txBody>
      </p:sp>
      <p:sp>
        <p:nvSpPr>
          <p:cNvPr id="8" name="바닥글 개체 틀 7">
            <a:extLst>
              <a:ext uri="{FF2B5EF4-FFF2-40B4-BE49-F238E27FC236}">
                <a16:creationId xmlns:a16="http://schemas.microsoft.com/office/drawing/2014/main" id="{B10E5B69-DD69-AA4F-A9DB-32D1F0E14FB6}"/>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9" name="Picture 4" descr="An illustration displays a case diagram. The homeowner is connected to the three use cases of a safehome.">
            <a:extLst>
              <a:ext uri="{FF2B5EF4-FFF2-40B4-BE49-F238E27FC236}">
                <a16:creationId xmlns:a16="http://schemas.microsoft.com/office/drawing/2014/main" id="{A12F795F-2E62-FA42-9D1B-ABEB8D521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87"/>
          <a:stretch/>
        </p:blipFill>
        <p:spPr>
          <a:xfrm>
            <a:off x="7982793" y="881771"/>
            <a:ext cx="1798505" cy="1247001"/>
          </a:xfrm>
          <a:prstGeom prst="rect">
            <a:avLst/>
          </a:prstGeom>
        </p:spPr>
      </p:pic>
      <p:pic>
        <p:nvPicPr>
          <p:cNvPr id="10" name="그림 9">
            <a:extLst>
              <a:ext uri="{FF2B5EF4-FFF2-40B4-BE49-F238E27FC236}">
                <a16:creationId xmlns:a16="http://schemas.microsoft.com/office/drawing/2014/main" id="{0F0600A9-3519-B445-81D2-135EDDF82BFD}"/>
              </a:ext>
            </a:extLst>
          </p:cNvPr>
          <p:cNvPicPr>
            <a:picLocks noChangeAspect="1"/>
          </p:cNvPicPr>
          <p:nvPr/>
        </p:nvPicPr>
        <p:blipFill>
          <a:blip r:embed="rId4"/>
          <a:stretch>
            <a:fillRect/>
          </a:stretch>
        </p:blipFill>
        <p:spPr>
          <a:xfrm>
            <a:off x="10119672" y="862430"/>
            <a:ext cx="1978083" cy="2396619"/>
          </a:xfrm>
          <a:prstGeom prst="rect">
            <a:avLst/>
          </a:prstGeom>
        </p:spPr>
      </p:pic>
      <p:pic>
        <p:nvPicPr>
          <p:cNvPr id="11" name="Picture 4" descr="An illustration displays C R C cards. The title reads class: floor plan. ">
            <a:extLst>
              <a:ext uri="{FF2B5EF4-FFF2-40B4-BE49-F238E27FC236}">
                <a16:creationId xmlns:a16="http://schemas.microsoft.com/office/drawing/2014/main" id="{334E3A82-CA58-C644-9C74-68C7D22CA6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976"/>
          <a:stretch/>
        </p:blipFill>
        <p:spPr>
          <a:xfrm>
            <a:off x="8303111" y="2353252"/>
            <a:ext cx="1725912" cy="1074399"/>
          </a:xfrm>
          <a:prstGeom prst="rect">
            <a:avLst/>
          </a:prstGeom>
        </p:spPr>
      </p:pic>
      <p:pic>
        <p:nvPicPr>
          <p:cNvPr id="12" name="Picture 4" descr="An acitivity diagram process. ">
            <a:extLst>
              <a:ext uri="{FF2B5EF4-FFF2-40B4-BE49-F238E27FC236}">
                <a16:creationId xmlns:a16="http://schemas.microsoft.com/office/drawing/2014/main" id="{1D360E03-B912-8046-B9BB-CB5AC9FB2B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016"/>
          <a:stretch/>
        </p:blipFill>
        <p:spPr>
          <a:xfrm>
            <a:off x="7848258" y="3572960"/>
            <a:ext cx="1725912" cy="2798207"/>
          </a:xfrm>
          <a:prstGeom prst="rect">
            <a:avLst/>
          </a:prstGeom>
          <a:ln>
            <a:noFill/>
          </a:ln>
          <a:effectLst/>
        </p:spPr>
      </p:pic>
      <p:pic>
        <p:nvPicPr>
          <p:cNvPr id="13" name="Picture 5" descr="A state diagram process. ">
            <a:extLst>
              <a:ext uri="{FF2B5EF4-FFF2-40B4-BE49-F238E27FC236}">
                <a16:creationId xmlns:a16="http://schemas.microsoft.com/office/drawing/2014/main" id="{B32EC39D-FC1B-2E42-95BA-4969425467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971"/>
          <a:stretch/>
        </p:blipFill>
        <p:spPr>
          <a:xfrm>
            <a:off x="9789323" y="3442773"/>
            <a:ext cx="2197350" cy="1291052"/>
          </a:xfrm>
          <a:prstGeom prst="rect">
            <a:avLst/>
          </a:prstGeom>
          <a:ln>
            <a:noFill/>
          </a:ln>
          <a:effectLst/>
        </p:spPr>
      </p:pic>
      <p:pic>
        <p:nvPicPr>
          <p:cNvPr id="14" name="Picture 9" descr="The sequence diagram has four life lines which are labeled, from left to right, homeowner, control panel, system and sensors. ">
            <a:extLst>
              <a:ext uri="{FF2B5EF4-FFF2-40B4-BE49-F238E27FC236}">
                <a16:creationId xmlns:a16="http://schemas.microsoft.com/office/drawing/2014/main" id="{0DA466D3-AD10-CA45-8CDB-705D7EB62B8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317"/>
          <a:stretch/>
        </p:blipFill>
        <p:spPr>
          <a:xfrm>
            <a:off x="9806318" y="5034717"/>
            <a:ext cx="2161973" cy="1313180"/>
          </a:xfrm>
          <a:prstGeom prst="rect">
            <a:avLst/>
          </a:prstGeom>
        </p:spPr>
      </p:pic>
    </p:spTree>
    <p:extLst>
      <p:ext uri="{BB962C8B-B14F-4D97-AF65-F5344CB8AC3E}">
        <p14:creationId xmlns:p14="http://schemas.microsoft.com/office/powerpoint/2010/main" val="88490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en-US" altLang="ko-KR" dirty="0"/>
              <a:t>Questions?</a:t>
            </a:r>
            <a:endParaRPr lang="ko-KR" altLang="en-US" dirty="0"/>
          </a:p>
        </p:txBody>
      </p:sp>
      <p:sp>
        <p:nvSpPr>
          <p:cNvPr id="4" name="날짜 개체 틀 3"/>
          <p:cNvSpPr>
            <a:spLocks noGrp="1"/>
          </p:cNvSpPr>
          <p:nvPr>
            <p:ph type="dt" sz="half" idx="10"/>
          </p:nvPr>
        </p:nvSpPr>
        <p:spPr/>
        <p:txBody>
          <a:bodyPr/>
          <a:lstStyle/>
          <a:p>
            <a:r>
              <a:rPr lang="en-US" altLang="ko-KR"/>
              <a:t>Spring 2025</a:t>
            </a:r>
            <a:endParaRPr lang="ko-KR" altLang="en-US" dirty="0"/>
          </a:p>
        </p:txBody>
      </p:sp>
      <p:sp>
        <p:nvSpPr>
          <p:cNvPr id="6" name="바닥글 개체 틀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5" name="슬라이드 번호 개체 틀 4"/>
          <p:cNvSpPr>
            <a:spLocks noGrp="1"/>
          </p:cNvSpPr>
          <p:nvPr>
            <p:ph type="sldNum" sz="quarter" idx="12"/>
          </p:nvPr>
        </p:nvSpPr>
        <p:spPr/>
        <p:txBody>
          <a:bodyPr>
            <a:normAutofit/>
          </a:bodyPr>
          <a:lstStyle/>
          <a:p>
            <a:pPr algn="ctr"/>
            <a:fld id="{72AC53DF-4216-466D-99A7-94400E6C2A25}" type="slidenum">
              <a:rPr lang="en-US" altLang="ko-KR">
                <a:solidFill>
                  <a:schemeClr val="tx2"/>
                </a:solidFill>
              </a:rPr>
              <a:pPr algn="ctr"/>
              <a:t>50</a:t>
            </a:fld>
            <a:endParaRPr lang="ko-KR" altLang="en-US" sz="1400" b="1">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Models </a:t>
            </a:r>
            <a:r>
              <a:rPr lang="en-US" sz="2000" dirty="0">
                <a:latin typeface="Arial" panose="020B0604020202020204" pitchFamily="34" charset="0"/>
                <a:cs typeface="Arial" panose="020B0604020202020204" pitchFamily="34" charset="0"/>
              </a:rPr>
              <a:t>(2/2)</a:t>
            </a: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862430"/>
            <a:ext cx="7391399" cy="5614570"/>
          </a:xfrm>
        </p:spPr>
        <p:txBody>
          <a:bodyPr vert="horz" lIns="91440" tIns="45720" rIns="91440" bIns="45720" rtlCol="0">
            <a:noAutofit/>
          </a:bodyPr>
          <a:lstStyle/>
          <a:p>
            <a:pPr marL="291600" indent="-291600">
              <a:spcBef>
                <a:spcPts val="600"/>
              </a:spcBef>
            </a:pPr>
            <a:r>
              <a:rPr lang="en-US" b="1" dirty="0">
                <a:latin typeface="Arial" panose="020B0604020202020204" pitchFamily="34" charset="0"/>
                <a:cs typeface="Arial" panose="020B0604020202020204" pitchFamily="34" charset="0"/>
              </a:rPr>
              <a:t>Data models </a:t>
            </a:r>
          </a:p>
          <a:p>
            <a:pPr marL="691650" lvl="1" indent="-291600">
              <a:spcBef>
                <a:spcPts val="0"/>
              </a:spcBef>
            </a:pPr>
            <a:r>
              <a:rPr lang="en-US" dirty="0">
                <a:latin typeface="Arial" panose="020B0604020202020204" pitchFamily="34" charset="0"/>
                <a:cs typeface="Arial" panose="020B0604020202020204" pitchFamily="34" charset="0"/>
              </a:rPr>
              <a:t>Depict the </a:t>
            </a:r>
            <a:r>
              <a:rPr lang="en-US" u="sng" dirty="0">
                <a:latin typeface="Arial" panose="020B0604020202020204" pitchFamily="34" charset="0"/>
                <a:cs typeface="Arial" panose="020B0604020202020204" pitchFamily="34" charset="0"/>
              </a:rPr>
              <a:t>information domain</a:t>
            </a:r>
            <a:r>
              <a:rPr lang="en-US" dirty="0">
                <a:latin typeface="Arial" panose="020B0604020202020204" pitchFamily="34" charset="0"/>
                <a:cs typeface="Arial" panose="020B0604020202020204" pitchFamily="34" charset="0"/>
              </a:rPr>
              <a:t> for the problem</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altLang="ko-KR" dirty="0"/>
              <a:t>entity relationship (ER) diagrams, </a:t>
            </a:r>
            <a:r>
              <a:rPr lang="en-US" altLang="ko-KR" dirty="0">
                <a:solidFill>
                  <a:srgbClr val="0432FF"/>
                </a:solidFill>
              </a:rPr>
              <a:t>domain model (class diagrams)</a:t>
            </a:r>
            <a:endParaRPr lang="en-US" dirty="0">
              <a:solidFill>
                <a:srgbClr val="0432FF"/>
              </a:solidFill>
              <a:latin typeface="Arial" panose="020B0604020202020204" pitchFamily="34" charset="0"/>
              <a:cs typeface="Arial" panose="020B0604020202020204" pitchFamily="34" charset="0"/>
            </a:endParaRPr>
          </a:p>
          <a:p>
            <a:pPr marL="291600" indent="-291600">
              <a:spcBef>
                <a:spcPts val="1800"/>
              </a:spcBef>
            </a:pPr>
            <a:r>
              <a:rPr lang="en-US" b="1" dirty="0">
                <a:latin typeface="Arial" panose="020B0604020202020204" pitchFamily="34" charset="0"/>
                <a:cs typeface="Arial" panose="020B0604020202020204" pitchFamily="34" charset="0"/>
              </a:rPr>
              <a:t>Flow-oriented models </a:t>
            </a:r>
          </a:p>
          <a:p>
            <a:pPr marL="691650" lvl="1" indent="-291600">
              <a:spcBef>
                <a:spcPts val="0"/>
              </a:spcBef>
            </a:pPr>
            <a:r>
              <a:rPr lang="en-US" dirty="0">
                <a:latin typeface="Arial" panose="020B0604020202020204" pitchFamily="34" charset="0"/>
                <a:cs typeface="Arial" panose="020B0604020202020204" pitchFamily="34" charset="0"/>
              </a:rPr>
              <a:t>Represent functional elements and how they transform data</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altLang="ko-KR" dirty="0"/>
              <a:t>data flow diagrams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6" name="Rectangle 8">
            <a:extLst>
              <a:ext uri="{FF2B5EF4-FFF2-40B4-BE49-F238E27FC236}">
                <a16:creationId xmlns:a16="http://schemas.microsoft.com/office/drawing/2014/main" id="{84AE2008-2E60-6943-A8DF-B5711F088EE7}"/>
              </a:ext>
            </a:extLst>
          </p:cNvPr>
          <p:cNvSpPr>
            <a:spLocks noChangeArrowheads="1"/>
          </p:cNvSpPr>
          <p:nvPr/>
        </p:nvSpPr>
        <p:spPr bwMode="auto">
          <a:xfrm>
            <a:off x="11217219" y="285078"/>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7" name="날짜 개체 틀 6">
            <a:extLst>
              <a:ext uri="{FF2B5EF4-FFF2-40B4-BE49-F238E27FC236}">
                <a16:creationId xmlns:a16="http://schemas.microsoft.com/office/drawing/2014/main" id="{FD4F9B84-BDA0-7A44-9036-F64FB40BBF12}"/>
              </a:ext>
            </a:extLst>
          </p:cNvPr>
          <p:cNvSpPr>
            <a:spLocks noGrp="1"/>
          </p:cNvSpPr>
          <p:nvPr>
            <p:ph type="dt" sz="half" idx="10"/>
          </p:nvPr>
        </p:nvSpPr>
        <p:spPr/>
        <p:txBody>
          <a:bodyPr/>
          <a:lstStyle/>
          <a:p>
            <a:r>
              <a:rPr lang="en-US" altLang="ko-KR"/>
              <a:t>Spring 2025</a:t>
            </a:r>
            <a:endParaRPr lang="en-US" altLang="en-US" dirty="0"/>
          </a:p>
        </p:txBody>
      </p:sp>
      <p:sp>
        <p:nvSpPr>
          <p:cNvPr id="8" name="바닥글 개체 틀 7">
            <a:extLst>
              <a:ext uri="{FF2B5EF4-FFF2-40B4-BE49-F238E27FC236}">
                <a16:creationId xmlns:a16="http://schemas.microsoft.com/office/drawing/2014/main" id="{B10E5B69-DD69-AA4F-A9DB-32D1F0E14FB6}"/>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1026" name="Picture 2" descr="ER 다이어그램 - IT위키">
            <a:extLst>
              <a:ext uri="{FF2B5EF4-FFF2-40B4-BE49-F238E27FC236}">
                <a16:creationId xmlns:a16="http://schemas.microsoft.com/office/drawing/2014/main" id="{701C9B92-D6C9-FF4C-BCA7-4E3F8D21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812673"/>
            <a:ext cx="3633329" cy="234315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391F009B-9C86-9747-AF92-D247931213B3}"/>
              </a:ext>
            </a:extLst>
          </p:cNvPr>
          <p:cNvSpPr/>
          <p:nvPr/>
        </p:nvSpPr>
        <p:spPr>
          <a:xfrm>
            <a:off x="8623000" y="3183523"/>
            <a:ext cx="3041619" cy="169277"/>
          </a:xfrm>
          <a:prstGeom prst="rect">
            <a:avLst/>
          </a:prstGeom>
        </p:spPr>
        <p:txBody>
          <a:bodyPr wrap="square">
            <a:spAutoFit/>
          </a:bodyPr>
          <a:lstStyle/>
          <a:p>
            <a:r>
              <a:rPr lang="en-US" altLang="ko-Kore-KR" sz="500" dirty="0">
                <a:solidFill>
                  <a:schemeClr val="bg1">
                    <a:lumMod val="75000"/>
                  </a:schemeClr>
                </a:solidFill>
                <a:latin typeface="Arial" panose="020B0604020202020204" pitchFamily="34" charset="0"/>
                <a:cs typeface="Arial" panose="020B0604020202020204" pitchFamily="34" charset="0"/>
              </a:rPr>
              <a:t>https://</a:t>
            </a:r>
            <a:r>
              <a:rPr lang="en-US" altLang="ko-Kore-KR" sz="500" dirty="0" err="1">
                <a:solidFill>
                  <a:schemeClr val="bg1">
                    <a:lumMod val="75000"/>
                  </a:schemeClr>
                </a:solidFill>
                <a:latin typeface="Arial" panose="020B0604020202020204" pitchFamily="34" charset="0"/>
                <a:cs typeface="Arial" panose="020B0604020202020204" pitchFamily="34" charset="0"/>
              </a:rPr>
              <a:t>itwiki.kr</a:t>
            </a:r>
            <a:r>
              <a:rPr lang="en-US" altLang="ko-Kore-KR" sz="500" dirty="0">
                <a:solidFill>
                  <a:schemeClr val="bg1">
                    <a:lumMod val="75000"/>
                  </a:schemeClr>
                </a:solidFill>
                <a:latin typeface="Arial" panose="020B0604020202020204" pitchFamily="34" charset="0"/>
                <a:cs typeface="Arial" panose="020B0604020202020204" pitchFamily="34" charset="0"/>
              </a:rPr>
              <a:t>/w/ER_%EB%8B%A4%EC%9D%B4%EC%96%B4%EA%B7%B8%EB%9E%A8</a:t>
            </a:r>
            <a:endParaRPr lang="ko-Kore-KR" altLang="en-US" sz="500" dirty="0">
              <a:solidFill>
                <a:schemeClr val="bg1">
                  <a:lumMod val="75000"/>
                </a:schemeClr>
              </a:solidFill>
              <a:latin typeface="Arial" panose="020B0604020202020204" pitchFamily="34" charset="0"/>
              <a:cs typeface="Arial" panose="020B0604020202020204" pitchFamily="34" charset="0"/>
            </a:endParaRPr>
          </a:p>
        </p:txBody>
      </p:sp>
      <p:pic>
        <p:nvPicPr>
          <p:cNvPr id="1028" name="Picture 4" descr="Data Flow Diagram | Enterprise Architect User Guide">
            <a:extLst>
              <a:ext uri="{FF2B5EF4-FFF2-40B4-BE49-F238E27FC236}">
                <a16:creationId xmlns:a16="http://schemas.microsoft.com/office/drawing/2014/main" id="{57CD6736-B674-664D-AC9A-D8093CDA43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222"/>
          <a:stretch/>
        </p:blipFill>
        <p:spPr bwMode="auto">
          <a:xfrm>
            <a:off x="8130824" y="3505201"/>
            <a:ext cx="3810117" cy="2871046"/>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A13136AA-1ED6-6A49-8AD7-DAD4E31F1C6F}"/>
              </a:ext>
            </a:extLst>
          </p:cNvPr>
          <p:cNvSpPr/>
          <p:nvPr/>
        </p:nvSpPr>
        <p:spPr>
          <a:xfrm>
            <a:off x="8411572" y="6383923"/>
            <a:ext cx="3554871" cy="169277"/>
          </a:xfrm>
          <a:prstGeom prst="rect">
            <a:avLst/>
          </a:prstGeom>
        </p:spPr>
        <p:txBody>
          <a:bodyPr wrap="square">
            <a:spAutoFit/>
          </a:bodyPr>
          <a:lstStyle/>
          <a:p>
            <a:r>
              <a:rPr lang="ko-Kore-KR" altLang="en-US" sz="500" dirty="0">
                <a:solidFill>
                  <a:schemeClr val="bg1">
                    <a:lumMod val="75000"/>
                  </a:schemeClr>
                </a:solidFill>
                <a:latin typeface="Arial" panose="020B0604020202020204" pitchFamily="34" charset="0"/>
                <a:cs typeface="Arial" panose="020B0604020202020204" pitchFamily="34" charset="0"/>
              </a:rPr>
              <a:t>https://sparxsystems.com/enterprise_architect_user_guide/15.2/guidebooks/tools_ba_data_flow_diagram.html</a:t>
            </a:r>
          </a:p>
        </p:txBody>
      </p:sp>
    </p:spTree>
    <p:extLst>
      <p:ext uri="{BB962C8B-B14F-4D97-AF65-F5344CB8AC3E}">
        <p14:creationId xmlns:p14="http://schemas.microsoft.com/office/powerpoint/2010/main" val="141389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kumimoji="1" lang="en-US" altLang="ko-KR" dirty="0"/>
              <a:t>Use Case</a:t>
            </a:r>
            <a:r>
              <a:rPr lang="en-US" altLang="ko-KR" dirty="0"/>
              <a:t> Modeling</a:t>
            </a:r>
            <a:endParaRPr kumimoji="1" lang="ko-KR" altLang="en-US" dirty="0"/>
          </a:p>
        </p:txBody>
      </p:sp>
      <p:sp>
        <p:nvSpPr>
          <p:cNvPr id="8" name="텍스트 개체 틀 7"/>
          <p:cNvSpPr>
            <a:spLocks noGrp="1"/>
          </p:cNvSpPr>
          <p:nvPr>
            <p:ph type="body" idx="1"/>
          </p:nvPr>
        </p:nvSpPr>
        <p:spPr/>
        <p:txBody>
          <a:bodyPr/>
          <a:lstStyle/>
          <a:p>
            <a:endParaRPr kumimoji="1" lang="ko-KR" altLang="en-US"/>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7</a:t>
            </a:fld>
            <a:endParaRPr lang="ko-KR" altLang="en-US" dirty="0"/>
          </a:p>
        </p:txBody>
      </p:sp>
    </p:spTree>
    <p:extLst>
      <p:ext uri="{BB962C8B-B14F-4D97-AF65-F5344CB8AC3E}">
        <p14:creationId xmlns:p14="http://schemas.microsoft.com/office/powerpoint/2010/main" val="4534976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3D8C10-A68A-F325-115C-DB23625EE16D}"/>
              </a:ext>
            </a:extLst>
          </p:cNvPr>
          <p:cNvSpPr>
            <a:spLocks noGrp="1"/>
          </p:cNvSpPr>
          <p:nvPr>
            <p:ph type="title"/>
          </p:nvPr>
        </p:nvSpPr>
        <p:spPr/>
        <p:txBody>
          <a:bodyPr/>
          <a:lstStyle/>
          <a:p>
            <a:r>
              <a:rPr kumimoji="1" lang="en-US" altLang="ko-KR" dirty="0"/>
              <a:t>Use Case Diagram…</a:t>
            </a:r>
            <a:endParaRPr kumimoji="1" lang="ko-KR" altLang="en-US" dirty="0"/>
          </a:p>
        </p:txBody>
      </p:sp>
      <p:sp>
        <p:nvSpPr>
          <p:cNvPr id="4" name="날짜 개체 틀 3">
            <a:extLst>
              <a:ext uri="{FF2B5EF4-FFF2-40B4-BE49-F238E27FC236}">
                <a16:creationId xmlns:a16="http://schemas.microsoft.com/office/drawing/2014/main" id="{92311BFB-025C-3F3B-7EC4-1E9C1FADA558}"/>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D3C649DD-ED4F-C9DD-8418-24A3C85B5625}"/>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1186D4C1-A089-33C3-7602-2463365E1719}"/>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8</a:t>
            </a:fld>
            <a:endParaRPr lang="ko-KR" altLang="en-US" dirty="0"/>
          </a:p>
        </p:txBody>
      </p:sp>
      <p:pic>
        <p:nvPicPr>
          <p:cNvPr id="7" name="그림 6">
            <a:extLst>
              <a:ext uri="{FF2B5EF4-FFF2-40B4-BE49-F238E27FC236}">
                <a16:creationId xmlns:a16="http://schemas.microsoft.com/office/drawing/2014/main" id="{6B7E7C34-A1DA-F661-8549-44F7C70BE63C}"/>
              </a:ext>
            </a:extLst>
          </p:cNvPr>
          <p:cNvPicPr>
            <a:picLocks noChangeAspect="1"/>
          </p:cNvPicPr>
          <p:nvPr/>
        </p:nvPicPr>
        <p:blipFill>
          <a:blip r:embed="rId2"/>
          <a:stretch>
            <a:fillRect/>
          </a:stretch>
        </p:blipFill>
        <p:spPr>
          <a:xfrm>
            <a:off x="2438400" y="945603"/>
            <a:ext cx="6916394" cy="5338649"/>
          </a:xfrm>
          <a:prstGeom prst="rect">
            <a:avLst/>
          </a:prstGeom>
        </p:spPr>
      </p:pic>
      <p:sp>
        <p:nvSpPr>
          <p:cNvPr id="8" name="TextBox 7">
            <a:extLst>
              <a:ext uri="{FF2B5EF4-FFF2-40B4-BE49-F238E27FC236}">
                <a16:creationId xmlns:a16="http://schemas.microsoft.com/office/drawing/2014/main" id="{82563B61-F781-CB3A-535C-72E05B52D354}"/>
              </a:ext>
            </a:extLst>
          </p:cNvPr>
          <p:cNvSpPr txBox="1"/>
          <p:nvPr/>
        </p:nvSpPr>
        <p:spPr>
          <a:xfrm>
            <a:off x="9461229" y="5981969"/>
            <a:ext cx="838200" cy="307777"/>
          </a:xfrm>
          <a:prstGeom prst="rect">
            <a:avLst/>
          </a:prstGeom>
          <a:noFill/>
        </p:spPr>
        <p:txBody>
          <a:bodyPr wrap="square">
            <a:spAutoFit/>
          </a:bodyPr>
          <a:lstStyle/>
          <a:p>
            <a:r>
              <a:rPr lang="en-US" altLang="ko-KR" sz="140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[BRJ05]</a:t>
            </a:r>
            <a:r>
              <a:rPr lang="ko-KR" altLang="ko-KR" sz="1400" dirty="0">
                <a:effectLst/>
                <a:latin typeface="Arial" panose="020B0604020202020204" pitchFamily="34" charset="0"/>
                <a:cs typeface="Arial" panose="020B0604020202020204" pitchFamily="34" charset="0"/>
              </a:rPr>
              <a:t> </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911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kumimoji="1" lang="en-US" altLang="ko-KR" dirty="0"/>
              <a:t>Use-Case Technique</a:t>
            </a:r>
            <a:endParaRPr kumimoji="1" lang="ko-KR" altLang="en-US" dirty="0"/>
          </a:p>
        </p:txBody>
      </p:sp>
      <p:sp>
        <p:nvSpPr>
          <p:cNvPr id="8" name="내용 개체 틀 7"/>
          <p:cNvSpPr>
            <a:spLocks noGrp="1"/>
          </p:cNvSpPr>
          <p:nvPr>
            <p:ph idx="1"/>
          </p:nvPr>
        </p:nvSpPr>
        <p:spPr/>
        <p:txBody>
          <a:bodyPr>
            <a:noAutofit/>
          </a:bodyPr>
          <a:lstStyle/>
          <a:p>
            <a:r>
              <a:rPr lang="en-US" altLang="ko-KR" sz="2400" u="sng" dirty="0"/>
              <a:t>Textual, structural, and visual</a:t>
            </a:r>
            <a:r>
              <a:rPr lang="en-US" altLang="ko-KR" sz="2400" dirty="0"/>
              <a:t> modeling techniques for specifying use cases (</a:t>
            </a:r>
            <a:r>
              <a:rPr lang="en-US" altLang="ko-KR" sz="2400" dirty="0">
                <a:solidFill>
                  <a:srgbClr val="0000CC"/>
                </a:solidFill>
              </a:rPr>
              <a:t>Ivar Jacobson</a:t>
            </a:r>
            <a:r>
              <a:rPr lang="en-US" altLang="ko-KR" sz="2400" dirty="0"/>
              <a:t>, 1986)</a:t>
            </a:r>
          </a:p>
          <a:p>
            <a:r>
              <a:rPr lang="en-US" altLang="ko-KR" sz="2400" dirty="0"/>
              <a:t>An </a:t>
            </a:r>
            <a:r>
              <a:rPr lang="en-US" altLang="ko-KR" sz="2400" u="sng" dirty="0"/>
              <a:t>object-oriented</a:t>
            </a:r>
            <a:r>
              <a:rPr lang="en-US" altLang="ko-KR" sz="2400" dirty="0"/>
              <a:t> software engineering technique</a:t>
            </a:r>
          </a:p>
          <a:p>
            <a:r>
              <a:rPr lang="en-US" altLang="ko-KR" sz="2400" dirty="0"/>
              <a:t>For describing a </a:t>
            </a:r>
            <a:r>
              <a:rPr lang="en-US" altLang="ko-KR" sz="2400" u="sng" dirty="0"/>
              <a:t>system's behavior</a:t>
            </a:r>
            <a:r>
              <a:rPr lang="en-US" altLang="ko-KR" sz="2400" dirty="0"/>
              <a:t> from the </a:t>
            </a:r>
            <a:r>
              <a:rPr lang="en-US" altLang="ko-KR" sz="2400" u="sng" dirty="0"/>
              <a:t>perspective of how the various users interact with the system</a:t>
            </a:r>
            <a:endParaRPr lang="en-US" altLang="ko-KR" sz="2400" dirty="0"/>
          </a:p>
          <a:p>
            <a:r>
              <a:rPr lang="en-US" altLang="ko-KR" sz="2400" dirty="0"/>
              <a:t>A </a:t>
            </a:r>
            <a:r>
              <a:rPr lang="en-US" altLang="ko-KR" sz="2400" u="sng" dirty="0"/>
              <a:t>user centric approach</a:t>
            </a:r>
            <a:r>
              <a:rPr lang="en-US" altLang="ko-KR" sz="2400" dirty="0"/>
              <a:t> by which system behaviors can be explored with </a:t>
            </a:r>
            <a:r>
              <a:rPr lang="en-US" altLang="ko-KR" sz="2400" u="sng" dirty="0"/>
              <a:t>early user involvement</a:t>
            </a:r>
          </a:p>
          <a:p>
            <a:r>
              <a:rPr lang="en-US" altLang="ko-KR" sz="2400" b="1" dirty="0">
                <a:solidFill>
                  <a:srgbClr val="0000CC"/>
                </a:solidFill>
              </a:rPr>
              <a:t>Use Case</a:t>
            </a:r>
            <a:r>
              <a:rPr lang="en-US" altLang="ko-KR" sz="2400" dirty="0"/>
              <a:t>: describes </a:t>
            </a:r>
            <a:r>
              <a:rPr lang="en-US" altLang="ko-KR" sz="2400" u="sng" dirty="0"/>
              <a:t>a sequence of actions</a:t>
            </a:r>
            <a:r>
              <a:rPr lang="en-US" altLang="ko-KR" sz="2400" dirty="0"/>
              <a:t> a system performs that yields a result of </a:t>
            </a:r>
            <a:r>
              <a:rPr lang="en-US" altLang="ko-KR" sz="2400" u="sng" dirty="0"/>
              <a:t>value</a:t>
            </a:r>
            <a:r>
              <a:rPr lang="en-US" altLang="ko-KR" sz="2400" dirty="0"/>
              <a:t> to a particular </a:t>
            </a:r>
            <a:r>
              <a:rPr lang="en-US" altLang="ko-KR" sz="2400" i="1" dirty="0">
                <a:solidFill>
                  <a:srgbClr val="0000CC"/>
                </a:solidFill>
              </a:rPr>
              <a:t>actor</a:t>
            </a:r>
          </a:p>
          <a:p>
            <a:r>
              <a:rPr lang="en-US" altLang="ko-KR" sz="2400" b="1" dirty="0">
                <a:solidFill>
                  <a:srgbClr val="0000CC"/>
                </a:solidFill>
              </a:rPr>
              <a:t>Use Case Model</a:t>
            </a:r>
            <a:r>
              <a:rPr lang="en-US" altLang="ko-KR" sz="2400" dirty="0"/>
              <a:t>: consists of </a:t>
            </a:r>
            <a:r>
              <a:rPr lang="en-US" altLang="ko-KR" sz="2400" i="1" dirty="0">
                <a:solidFill>
                  <a:srgbClr val="0000CC"/>
                </a:solidFill>
              </a:rPr>
              <a:t>actors</a:t>
            </a:r>
            <a:r>
              <a:rPr lang="en-US" altLang="ko-KR" sz="2400" dirty="0"/>
              <a:t> and various </a:t>
            </a:r>
            <a:r>
              <a:rPr lang="en-US" altLang="ko-KR" sz="2400" i="1" dirty="0">
                <a:solidFill>
                  <a:srgbClr val="0000CC"/>
                </a:solidFill>
              </a:rPr>
              <a:t>use cases</a:t>
            </a:r>
            <a:r>
              <a:rPr lang="en-US" altLang="ko-KR" sz="2400" dirty="0"/>
              <a:t> by which the actors interact with the system</a:t>
            </a:r>
          </a:p>
          <a:p>
            <a:pPr lvl="1"/>
            <a:r>
              <a:rPr lang="en-US" altLang="ko-KR" sz="2000" dirty="0"/>
              <a:t>Describe </a:t>
            </a:r>
            <a:r>
              <a:rPr lang="en-US" altLang="ko-KR" sz="2000" u="sng" dirty="0"/>
              <a:t>functional behavior</a:t>
            </a:r>
            <a:r>
              <a:rPr lang="en-US" altLang="ko-KR" sz="2000" dirty="0"/>
              <a:t> of the system, and relationships among use cases</a:t>
            </a:r>
          </a:p>
          <a:p>
            <a:endParaRPr lang="en-US" altLang="ko-KR" sz="2400" dirty="0"/>
          </a:p>
          <a:p>
            <a:endParaRPr lang="en-US" altLang="ko-KR" sz="2400" dirty="0"/>
          </a:p>
          <a:p>
            <a:endParaRPr lang="ko-KR" altLang="en-US" sz="2400" dirty="0"/>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9</a:t>
            </a:fld>
            <a:endParaRPr lang="ko-KR" altLang="en-US" dirty="0"/>
          </a:p>
        </p:txBody>
      </p:sp>
      <p:sp>
        <p:nvSpPr>
          <p:cNvPr id="9" name="직사각형 8"/>
          <p:cNvSpPr/>
          <p:nvPr/>
        </p:nvSpPr>
        <p:spPr>
          <a:xfrm>
            <a:off x="10874018" y="6214081"/>
            <a:ext cx="790601" cy="276999"/>
          </a:xfrm>
          <a:prstGeom prst="rect">
            <a:avLst/>
          </a:prstGeom>
        </p:spPr>
        <p:txBody>
          <a:bodyPr wrap="none">
            <a:spAutoFit/>
          </a:bodyPr>
          <a:lstStyle/>
          <a:p>
            <a:r>
              <a:rPr kumimoji="1" lang="en-US" altLang="ko-KR" sz="1200" dirty="0">
                <a:solidFill>
                  <a:prstClr val="black">
                    <a:lumMod val="50000"/>
                    <a:lumOff val="50000"/>
                  </a:prstClr>
                </a:solidFill>
                <a:latin typeface="Arial" charset="0"/>
                <a:ea typeface="Arial" charset="0"/>
                <a:cs typeface="Arial" charset="0"/>
              </a:rPr>
              <a:t>[LeWi99]</a:t>
            </a:r>
            <a:endParaRPr lang="ko-KR" altLang="en-US" sz="1400" dirty="0"/>
          </a:p>
        </p:txBody>
      </p:sp>
    </p:spTree>
    <p:extLst>
      <p:ext uri="{BB962C8B-B14F-4D97-AF65-F5344CB8AC3E}">
        <p14:creationId xmlns:p14="http://schemas.microsoft.com/office/powerpoint/2010/main" val="1523962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45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w="6350">
          <a:solidFill>
            <a:srgbClr val="439FD3"/>
          </a:solidFill>
        </a:ln>
        <a:effectLst>
          <a:outerShdw blurRad="63500" sx="102000" sy="102000" algn="ctr"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smtClean="0">
            <a:solidFill>
              <a:schemeClr val="tx1"/>
            </a:solidFill>
          </a:defRPr>
        </a:defPPr>
      </a:lstStyle>
      <a:style>
        <a:lnRef idx="1">
          <a:schemeClr val="accent4"/>
        </a:lnRef>
        <a:fillRef idx="2">
          <a:schemeClr val="accent4"/>
        </a:fillRef>
        <a:effectRef idx="1">
          <a:schemeClr val="accent4"/>
        </a:effectRef>
        <a:fontRef idx="minor">
          <a:schemeClr val="dk1"/>
        </a:fontRef>
      </a:style>
    </a:spDef>
    <a:lnDef>
      <a:spPr>
        <a:ln w="28575">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marL="285750" indent="-285750">
          <a:spcBef>
            <a:spcPts val="600"/>
          </a:spcBef>
          <a:buFont typeface="Arial" panose="020B0604020202020204" pitchFamily="34" charset="0"/>
          <a:buChar char="•"/>
          <a:defRPr sz="1200" b="1" dirty="0" smtClean="0"/>
        </a:defPPr>
      </a:lstStyle>
    </a:txDef>
  </a:objectDefaults>
  <a:extraClrSchemeLst/>
</a:theme>
</file>

<file path=ppt/theme/theme2.xml><?xml version="1.0" encoding="utf-8"?>
<a:theme xmlns:a="http://schemas.openxmlformats.org/drawingml/2006/main" name="cs550">
  <a:themeElements>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cs550">
      <a:majorFont>
        <a:latin typeface="Palatino"/>
        <a:ea typeface=""/>
        <a:cs typeface=""/>
      </a:majorFont>
      <a:minorFont>
        <a:latin typeface="Palatin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lnDef>
  </a:objectDefaults>
  <a:extraClrSchemeLst>
    <a:extraClrScheme>
      <a:clrScheme name="cs550 1">
        <a:dk1>
          <a:srgbClr val="5C1F00"/>
        </a:dk1>
        <a:lt1>
          <a:srgbClr val="FFFFFF"/>
        </a:lt1>
        <a:dk2>
          <a:srgbClr val="8C0000"/>
        </a:dk2>
        <a:lt2>
          <a:srgbClr val="DFD293"/>
        </a:lt2>
        <a:accent1>
          <a:srgbClr val="D80000"/>
        </a:accent1>
        <a:accent2>
          <a:srgbClr val="BE7960"/>
        </a:accent2>
        <a:accent3>
          <a:srgbClr val="C5AAAA"/>
        </a:accent3>
        <a:accent4>
          <a:srgbClr val="DADADA"/>
        </a:accent4>
        <a:accent5>
          <a:srgbClr val="E9AA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550 2">
        <a:dk1>
          <a:srgbClr val="5E4444"/>
        </a:dk1>
        <a:lt1>
          <a:srgbClr val="F7F3F3"/>
        </a:lt1>
        <a:dk2>
          <a:srgbClr val="8A6362"/>
        </a:dk2>
        <a:lt2>
          <a:srgbClr val="D8C1BA"/>
        </a:lt2>
        <a:accent1>
          <a:srgbClr val="362626"/>
        </a:accent1>
        <a:accent2>
          <a:srgbClr val="C16059"/>
        </a:accent2>
        <a:accent3>
          <a:srgbClr val="C4B7B7"/>
        </a:accent3>
        <a:accent4>
          <a:srgbClr val="D3D0D0"/>
        </a:accent4>
        <a:accent5>
          <a:srgbClr val="AEACAC"/>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cs550 3">
        <a:dk1>
          <a:srgbClr val="7F6737"/>
        </a:dk1>
        <a:lt1>
          <a:srgbClr val="FFFFFF"/>
        </a:lt1>
        <a:dk2>
          <a:srgbClr val="BFA673"/>
        </a:dk2>
        <a:lt2>
          <a:srgbClr val="E6E3AA"/>
        </a:lt2>
        <a:accent1>
          <a:srgbClr val="49411F"/>
        </a:accent1>
        <a:accent2>
          <a:srgbClr val="808000"/>
        </a:accent2>
        <a:accent3>
          <a:srgbClr val="DCD0BC"/>
        </a:accent3>
        <a:accent4>
          <a:srgbClr val="DADADA"/>
        </a:accent4>
        <a:accent5>
          <a:srgbClr val="B1B0AB"/>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cs550 4">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cs550 5">
        <a:dk1>
          <a:srgbClr val="2A5400"/>
        </a:dk1>
        <a:lt1>
          <a:srgbClr val="FFFFFF"/>
        </a:lt1>
        <a:dk2>
          <a:srgbClr val="4A9400"/>
        </a:dk2>
        <a:lt2>
          <a:srgbClr val="BAE8BA"/>
        </a:lt2>
        <a:accent1>
          <a:srgbClr val="003300"/>
        </a:accent1>
        <a:accent2>
          <a:srgbClr val="33CC33"/>
        </a:accent2>
        <a:accent3>
          <a:srgbClr val="B1C8AA"/>
        </a:accent3>
        <a:accent4>
          <a:srgbClr val="DADADA"/>
        </a:accent4>
        <a:accent5>
          <a:srgbClr val="AAADAA"/>
        </a:accent5>
        <a:accent6>
          <a:srgbClr val="2DB92D"/>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cs550 7">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cs550 8">
        <a:dk1>
          <a:srgbClr val="3E3E5C"/>
        </a:dk1>
        <a:lt1>
          <a:srgbClr val="FFFFFF"/>
        </a:lt1>
        <a:dk2>
          <a:srgbClr val="666699"/>
        </a:dk2>
        <a:lt2>
          <a:srgbClr val="DFDFE9"/>
        </a:lt2>
        <a:accent1>
          <a:srgbClr val="2E2E46"/>
        </a:accent1>
        <a:accent2>
          <a:srgbClr val="679ACD"/>
        </a:accent2>
        <a:accent3>
          <a:srgbClr val="B8B8CA"/>
        </a:accent3>
        <a:accent4>
          <a:srgbClr val="DADADA"/>
        </a:accent4>
        <a:accent5>
          <a:srgbClr val="ADADB0"/>
        </a:accent5>
        <a:accent6>
          <a:srgbClr val="5D8BBA"/>
        </a:accent6>
        <a:hlink>
          <a:srgbClr val="99CCFF"/>
        </a:hlink>
        <a:folHlink>
          <a:srgbClr val="CC99FF"/>
        </a:folHlink>
      </a:clrScheme>
      <a:clrMap bg1="dk2" tx1="lt1" bg2="dk1" tx2="lt2" accent1="accent1" accent2="accent2" accent3="accent3" accent4="accent4" accent5="accent5" accent6="accent6" hlink="hlink" folHlink="folHlink"/>
    </a:extraClrScheme>
    <a:extraClrScheme>
      <a:clrScheme name="cs550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cs457.thmx</Template>
  <TotalTime>0</TotalTime>
  <Words>4154</Words>
  <Application>Microsoft Office PowerPoint</Application>
  <PresentationFormat>와이드스크린</PresentationFormat>
  <Paragraphs>556</Paragraphs>
  <Slides>50</Slides>
  <Notes>23</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50</vt:i4>
      </vt:variant>
    </vt:vector>
  </HeadingPairs>
  <TitlesOfParts>
    <vt:vector size="65" baseType="lpstr">
      <vt:lpstr>AppleSDGothicNeo-Regular</vt:lpstr>
      <vt:lpstr>Avant Garde</vt:lpstr>
      <vt:lpstr>Palatino</vt:lpstr>
      <vt:lpstr>굴림</vt:lpstr>
      <vt:lpstr>맑은 고딕</vt:lpstr>
      <vt:lpstr>Arial</vt:lpstr>
      <vt:lpstr>Calibri</vt:lpstr>
      <vt:lpstr>Helvetica</vt:lpstr>
      <vt:lpstr>Lucida Sans Unicode</vt:lpstr>
      <vt:lpstr>Tahoma</vt:lpstr>
      <vt:lpstr>Times New Roman</vt:lpstr>
      <vt:lpstr>Wingdings</vt:lpstr>
      <vt:lpstr>Wingdings 2</vt:lpstr>
      <vt:lpstr>cs457</vt:lpstr>
      <vt:lpstr>cs550</vt:lpstr>
      <vt:lpstr>CS30500: Introduction to Software Engineering</vt:lpstr>
      <vt:lpstr>Requirements Analysis</vt:lpstr>
      <vt:lpstr>Requirements Problems…</vt:lpstr>
      <vt:lpstr>Requirements Analysis</vt:lpstr>
      <vt:lpstr>Requirements Models (1/2)</vt:lpstr>
      <vt:lpstr>Requirements Models (2/2)</vt:lpstr>
      <vt:lpstr>Use Case Modeling</vt:lpstr>
      <vt:lpstr>Use Case Diagram…</vt:lpstr>
      <vt:lpstr>Use-Case Technique</vt:lpstr>
      <vt:lpstr>Use Case Modeling</vt:lpstr>
      <vt:lpstr>System Diagram (Context Diagram)</vt:lpstr>
      <vt:lpstr>Vision Diagram Generated by ChatGPT</vt:lpstr>
      <vt:lpstr>Actors</vt:lpstr>
      <vt:lpstr>Use Cases</vt:lpstr>
      <vt:lpstr>Use Case Diagram Generated by ChatGPT</vt:lpstr>
      <vt:lpstr>Describing Use Cases</vt:lpstr>
      <vt:lpstr>Describing a Use Case (1/2)</vt:lpstr>
      <vt:lpstr>Use Case Description Example</vt:lpstr>
      <vt:lpstr>Use Case Description Example</vt:lpstr>
      <vt:lpstr>Use Case Description Generated by ChatGPT (1/2)</vt:lpstr>
      <vt:lpstr>Use Case Description Generated by ChatGPT (2/2)</vt:lpstr>
      <vt:lpstr>Use Case Template &amp; Sample</vt:lpstr>
      <vt:lpstr>Structuring Use Cases</vt:lpstr>
      <vt:lpstr>Use Case Diagram – The UML Context (1/3)</vt:lpstr>
      <vt:lpstr>Use Case Diagram – The UML Context (2/3)</vt:lpstr>
      <vt:lpstr>Use Case Diagram – The UML Context (3/3)</vt:lpstr>
      <vt:lpstr>Use Case Diagram Example</vt:lpstr>
      <vt:lpstr>Use Case Model Structured by ChatGPT + UML Diagram Creator</vt:lpstr>
      <vt:lpstr>Use Case Scenarios</vt:lpstr>
      <vt:lpstr>Use Case Scenarios</vt:lpstr>
      <vt:lpstr>Use Case Scenario Generated by ChatGPT</vt:lpstr>
      <vt:lpstr>Alternative Use Case Scenarios Generated by ChatGPT</vt:lpstr>
      <vt:lpstr>Use Case Modeling for Your Project (Individual Practice)</vt:lpstr>
      <vt:lpstr>Conducting a Requirements Gathering Meeting (pg145)</vt:lpstr>
      <vt:lpstr>PowerPoint 프레젠테이션</vt:lpstr>
      <vt:lpstr>SafeHome Product</vt:lpstr>
      <vt:lpstr>Use-Cases</vt:lpstr>
      <vt:lpstr>Example of Use Case for SafeHome</vt:lpstr>
      <vt:lpstr>Use-Case Diagram</vt:lpstr>
      <vt:lpstr>Building the Analysis Model</vt:lpstr>
      <vt:lpstr>Eliciting Requirements</vt:lpstr>
      <vt:lpstr>Class Diagram</vt:lpstr>
      <vt:lpstr>State Diagram</vt:lpstr>
      <vt:lpstr>Negotiating Requirements</vt:lpstr>
      <vt:lpstr>Validating Requirements-I</vt:lpstr>
      <vt:lpstr>Validating Requirements-II</vt:lpstr>
      <vt:lpstr>Specification Guidelines</vt:lpstr>
      <vt:lpstr>Specification Guidelines</vt:lpstr>
      <vt:lpstr>Specification Guidelines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2018-02-26T10:09:34Z</cp:lastPrinted>
  <dcterms:created xsi:type="dcterms:W3CDTF">2008-07-23T13:45:57Z</dcterms:created>
  <dcterms:modified xsi:type="dcterms:W3CDTF">2025-10-01T03:22:21Z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TC101671251042</vt:lpwstr>
  </property>
</Properties>
</file>